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256" r:id="rId2"/>
    <p:sldId id="735" r:id="rId3"/>
    <p:sldId id="565" r:id="rId4"/>
    <p:sldId id="305" r:id="rId5"/>
    <p:sldId id="269" r:id="rId6"/>
    <p:sldId id="286" r:id="rId7"/>
    <p:sldId id="279" r:id="rId8"/>
    <p:sldId id="280" r:id="rId9"/>
    <p:sldId id="258" r:id="rId10"/>
    <p:sldId id="261" r:id="rId11"/>
    <p:sldId id="262" r:id="rId12"/>
    <p:sldId id="282" r:id="rId13"/>
    <p:sldId id="283" r:id="rId14"/>
    <p:sldId id="263" r:id="rId15"/>
    <p:sldId id="264" r:id="rId16"/>
    <p:sldId id="266" r:id="rId17"/>
    <p:sldId id="265" r:id="rId18"/>
    <p:sldId id="260" r:id="rId19"/>
    <p:sldId id="257" r:id="rId20"/>
    <p:sldId id="259" r:id="rId21"/>
    <p:sldId id="278" r:id="rId22"/>
    <p:sldId id="274" r:id="rId23"/>
    <p:sldId id="275" r:id="rId24"/>
    <p:sldId id="276" r:id="rId25"/>
    <p:sldId id="273" r:id="rId26"/>
    <p:sldId id="561" r:id="rId27"/>
    <p:sldId id="277" r:id="rId28"/>
    <p:sldId id="559" r:id="rId29"/>
    <p:sldId id="303" r:id="rId30"/>
    <p:sldId id="285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1" autoAdjust="0"/>
  </p:normalViewPr>
  <p:slideViewPr>
    <p:cSldViewPr>
      <p:cViewPr varScale="1">
        <p:scale>
          <a:sx n="99" d="100"/>
          <a:sy n="99" d="100"/>
        </p:scale>
        <p:origin x="1420" y="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FB11-B801-4C28-BA20-EEE5135635C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CD1E-61A7-4522-BEEF-11A97B8ED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thematical_constan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Natural_logarith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We are an IBM partner – specialising</a:t>
            </a:r>
            <a:r>
              <a:rPr lang="en-GB" baseline="0" dirty="0"/>
              <a:t> in PA and SPSS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Staffed by…..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2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2.89 +</a:t>
            </a:r>
            <a:r>
              <a:rPr lang="en-GB" baseline="0" dirty="0"/>
              <a:t> (10 *0.74) = 10.29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6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regression model will be predicting the logit, that is, the natural log of the odds of having made one or the other decision.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 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important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thematical constant"/>
              </a:rPr>
              <a:t>mathematical constant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the base of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tural logarithm"/>
              </a:rPr>
              <a:t>natural logarithm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approximately equal to 2.71828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7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5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CD1E-61A7-4522-BEEF-11A97B8ED5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1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25500"/>
            <a:ext cx="29098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2857500"/>
            <a:ext cx="9145588" cy="1439333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6702" y="5296960"/>
            <a:ext cx="1996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5596"/>
                </a:solidFill>
                <a:latin typeface="Century Gothic" pitchFamily="34" charset="0"/>
              </a:rPr>
              <a:t>www.sv-europe.com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6400800" cy="773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4012E051-5059-4E6B-8968-F13B3F313A6D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D391908B-E8D4-4EE3-B3ED-E359F4B10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8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78550" y="5295196"/>
            <a:ext cx="2888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005596"/>
                </a:solidFill>
                <a:latin typeface="Century Gothic" pitchFamily="34" charset="0"/>
              </a:rPr>
              <a:t>A SELECT INTERNATIONAL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185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v-europe.com/event/how-to-interpret-significance-tests-2/?utm_source=webinar&amp;utm_medium=email&amp;utm_campaign=spsswebinar&amp;utm_term=&amp;utm_content=" TargetMode="External"/><Relationship Id="rId3" Type="http://schemas.openxmlformats.org/officeDocument/2006/relationships/hyperlink" Target="https://www.sv-europe.com/blog/modelling-non-linear-relationships-with-spss/" TargetMode="External"/><Relationship Id="rId7" Type="http://schemas.openxmlformats.org/officeDocument/2006/relationships/hyperlink" Target="https://www.sv-europe.com/frequently-asked-questions/how-do-i-choose-the-correct-statistical-tes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v-europe.com/video-guides/?utm_source=webinar&amp;utm_medium=email&amp;utm_campaign=spsswebinar&amp;utm_term=&amp;utm_content=" TargetMode="External"/><Relationship Id="rId5" Type="http://schemas.openxmlformats.org/officeDocument/2006/relationships/hyperlink" Target="https://www.sv-europe.com/ibm-spss-statistics/ibm-spss-regression/" TargetMode="External"/><Relationship Id="rId4" Type="http://schemas.openxmlformats.org/officeDocument/2006/relationships/hyperlink" Target="https://www.sv-europe.com/frequently-asked-questions/how-do-i-know-which-spss-modules-i-have-installed/" TargetMode="External"/><Relationship Id="rId9" Type="http://schemas.openxmlformats.org/officeDocument/2006/relationships/hyperlink" Target="https://www.sv-europe.com/blog/category/eat-your-greens/?utm_source=webinar&amp;utm_medium=email&amp;utm_campaign=spsswebinar&amp;utm_term=&amp;utm_content=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-europe.com/buy-spss-onlin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linkedin.com/company/2884281?trk=tyah&amp;trkInfo=tas:smart%20vision%20europe" TargetMode="External"/><Relationship Id="rId7" Type="http://schemas.openxmlformats.org/officeDocument/2006/relationships/hyperlink" Target="https://twitter.com/sveurope" TargetMode="External"/><Relationship Id="rId2" Type="http://schemas.openxmlformats.org/officeDocument/2006/relationships/hyperlink" Target="mailto:info@sv-europ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://www.linkedin.com/company/smart-vision-europe-ltd-" TargetMode="External"/><Relationship Id="rId4" Type="http://schemas.openxmlformats.org/officeDocument/2006/relationships/hyperlink" Target="http://www.sv-europe.com/eu/newsletter" TargetMode="External"/><Relationship Id="rId9" Type="http://schemas.openxmlformats.org/officeDocument/2006/relationships/hyperlink" Target="https://www.facebook.com/smartvisioneuro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-europe.com/blog/modelling-non-linear-relationships-with-sp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7529264" cy="766769"/>
          </a:xfrm>
        </p:spPr>
        <p:txBody>
          <a:bodyPr/>
          <a:lstStyle/>
          <a:p>
            <a:r>
              <a:rPr lang="en-GB" sz="3600" dirty="0"/>
              <a:t>Getting started with regression techniques</a:t>
            </a:r>
            <a:r>
              <a:rPr lang="en-GB" sz="4000" dirty="0"/>
              <a:t> </a:t>
            </a:r>
            <a:r>
              <a:rPr lang="en-GB" sz="3600" dirty="0"/>
              <a:t>in SPSS 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1520" y="4585692"/>
            <a:ext cx="6400800" cy="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5252"/>
            <a:ext cx="24460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5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to the Mean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9308"/>
            <a:ext cx="50387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6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428"/>
            <a:ext cx="4940056" cy="395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</p:spPr>
        <p:txBody>
          <a:bodyPr/>
          <a:lstStyle/>
          <a:p>
            <a:r>
              <a:rPr lang="en-GB" dirty="0"/>
              <a:t>Regression to the Mean</a:t>
            </a:r>
          </a:p>
        </p:txBody>
      </p:sp>
    </p:spTree>
    <p:extLst>
      <p:ext uri="{BB962C8B-B14F-4D97-AF65-F5344CB8AC3E}">
        <p14:creationId xmlns:p14="http://schemas.microsoft.com/office/powerpoint/2010/main" val="87039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to the Mean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2402"/>
            <a:ext cx="4896544" cy="39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9264" y="1633364"/>
            <a:ext cx="85472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dirty="0"/>
              <a:t>}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06959" y="2209428"/>
            <a:ext cx="1787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regression line is drawn so it that minimises the differences between the points and line itself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5979" y="4439411"/>
            <a:ext cx="283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 this is called the line of least squares)</a:t>
            </a:r>
          </a:p>
        </p:txBody>
      </p:sp>
    </p:spTree>
    <p:extLst>
      <p:ext uri="{BB962C8B-B14F-4D97-AF65-F5344CB8AC3E}">
        <p14:creationId xmlns:p14="http://schemas.microsoft.com/office/powerpoint/2010/main" val="428833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to the Mean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5332"/>
            <a:ext cx="5114556" cy="37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8" y="10406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2630" y="4954200"/>
            <a:ext cx="15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  <a:r>
              <a:rPr lang="en-GB" sz="1200" i="1" dirty="0" err="1"/>
              <a:t>Anscombe’s</a:t>
            </a:r>
            <a:r>
              <a:rPr lang="en-GB" sz="1200" i="1" dirty="0"/>
              <a:t> Quartet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54108" y="184938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But be careful…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It is just an average after all…</a:t>
            </a:r>
          </a:p>
        </p:txBody>
      </p:sp>
    </p:spTree>
    <p:extLst>
      <p:ext uri="{BB962C8B-B14F-4D97-AF65-F5344CB8AC3E}">
        <p14:creationId xmlns:p14="http://schemas.microsoft.com/office/powerpoint/2010/main" val="159431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Linear Relationships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353"/>
            <a:ext cx="29896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3" y="1493175"/>
            <a:ext cx="2870817" cy="24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5352"/>
            <a:ext cx="2995894" cy="24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9445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0.859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555" y="39439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396067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-.701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7194" y="4648408"/>
            <a:ext cx="2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Pearson Correlation Values</a:t>
            </a:r>
          </a:p>
        </p:txBody>
      </p:sp>
    </p:spTree>
    <p:extLst>
      <p:ext uri="{BB962C8B-B14F-4D97-AF65-F5344CB8AC3E}">
        <p14:creationId xmlns:p14="http://schemas.microsoft.com/office/powerpoint/2010/main" val="399912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Relationships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0809" y="416761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-0.005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415710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-.671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0220"/>
            <a:ext cx="3311451" cy="26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7350"/>
            <a:ext cx="3904570" cy="248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5468606" y="2065412"/>
            <a:ext cx="1767690" cy="1584176"/>
          </a:xfrm>
          <a:custGeom>
            <a:avLst/>
            <a:gdLst>
              <a:gd name="connsiteX0" fmla="*/ 0 w 1463040"/>
              <a:gd name="connsiteY0" fmla="*/ 0 h 1600200"/>
              <a:gd name="connsiteX1" fmla="*/ 22860 w 1463040"/>
              <a:gd name="connsiteY1" fmla="*/ 754380 h 1600200"/>
              <a:gd name="connsiteX2" fmla="*/ 137160 w 1463040"/>
              <a:gd name="connsiteY2" fmla="*/ 1062990 h 1600200"/>
              <a:gd name="connsiteX3" fmla="*/ 308610 w 1463040"/>
              <a:gd name="connsiteY3" fmla="*/ 1234440 h 1600200"/>
              <a:gd name="connsiteX4" fmla="*/ 605790 w 1463040"/>
              <a:gd name="connsiteY4" fmla="*/ 1405890 h 1600200"/>
              <a:gd name="connsiteX5" fmla="*/ 1463040 w 1463040"/>
              <a:gd name="connsiteY5" fmla="*/ 1600200 h 1600200"/>
              <a:gd name="connsiteX6" fmla="*/ 1463040 w 1463040"/>
              <a:gd name="connsiteY6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0" h="1600200">
                <a:moveTo>
                  <a:pt x="0" y="0"/>
                </a:moveTo>
                <a:cubicBezTo>
                  <a:pt x="0" y="288607"/>
                  <a:pt x="0" y="577215"/>
                  <a:pt x="22860" y="754380"/>
                </a:cubicBezTo>
                <a:cubicBezTo>
                  <a:pt x="45720" y="931545"/>
                  <a:pt x="89535" y="982980"/>
                  <a:pt x="137160" y="1062990"/>
                </a:cubicBezTo>
                <a:cubicBezTo>
                  <a:pt x="184785" y="1143000"/>
                  <a:pt x="230505" y="1177290"/>
                  <a:pt x="308610" y="1234440"/>
                </a:cubicBezTo>
                <a:cubicBezTo>
                  <a:pt x="386715" y="1291590"/>
                  <a:pt x="413385" y="1344930"/>
                  <a:pt x="605790" y="1405890"/>
                </a:cubicBezTo>
                <a:cubicBezTo>
                  <a:pt x="798195" y="1466850"/>
                  <a:pt x="1463040" y="1600200"/>
                  <a:pt x="1463040" y="1600200"/>
                </a:cubicBezTo>
                <a:lnTo>
                  <a:pt x="1463040" y="1600200"/>
                </a:lnTo>
              </a:path>
            </a:pathLst>
          </a:custGeom>
          <a:noFill/>
          <a:ln w="31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4019" y="4648408"/>
            <a:ext cx="2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Pearson Correlation Values</a:t>
            </a:r>
          </a:p>
        </p:txBody>
      </p:sp>
    </p:spTree>
    <p:extLst>
      <p:ext uri="{BB962C8B-B14F-4D97-AF65-F5344CB8AC3E}">
        <p14:creationId xmlns:p14="http://schemas.microsoft.com/office/powerpoint/2010/main" val="275648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Correlations as Percentages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1356"/>
            <a:ext cx="3923403" cy="312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705372"/>
            <a:ext cx="3567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Correlation  =  0.859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0.859 x 0.859 = 0.738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0.738 = 73.8 %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Correlation Squared  = ‘R Square’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343356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73.8%</a:t>
            </a:r>
          </a:p>
        </p:txBody>
      </p:sp>
    </p:spTree>
    <p:extLst>
      <p:ext uri="{BB962C8B-B14F-4D97-AF65-F5344CB8AC3E}">
        <p14:creationId xmlns:p14="http://schemas.microsoft.com/office/powerpoint/2010/main" val="264554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Correlation to Prediction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1356"/>
            <a:ext cx="3923403" cy="312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0942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can we express linear relationships as predictive models?</a:t>
            </a:r>
          </a:p>
        </p:txBody>
      </p:sp>
    </p:spTree>
    <p:extLst>
      <p:ext uri="{BB962C8B-B14F-4D97-AF65-F5344CB8AC3E}">
        <p14:creationId xmlns:p14="http://schemas.microsoft.com/office/powerpoint/2010/main" val="265396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7624" y="3217540"/>
            <a:ext cx="6400800" cy="773801"/>
          </a:xfrm>
        </p:spPr>
        <p:txBody>
          <a:bodyPr/>
          <a:lstStyle/>
          <a:p>
            <a:r>
              <a:rPr lang="en-GB" dirty="0"/>
              <a:t>How long does it take to cook a chicken?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5252"/>
            <a:ext cx="3347864" cy="200871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2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long does it take to cook a chicken?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92375"/>
            <a:ext cx="8229600" cy="2964159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7 minutes per pound plus 45 minutes</a:t>
            </a:r>
          </a:p>
          <a:p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20 minutes per pound plus 20 minutes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7339"/>
            <a:ext cx="1041208" cy="11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66" y="2785492"/>
            <a:ext cx="1089670" cy="10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561356"/>
            <a:ext cx="18806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y = </a:t>
            </a:r>
            <a:r>
              <a:rPr lang="en-GB" sz="3200" b="1" i="1" dirty="0">
                <a:solidFill>
                  <a:srgbClr val="C00000"/>
                </a:solidFill>
              </a:rPr>
              <a:t>m</a:t>
            </a:r>
            <a:r>
              <a:rPr lang="en-GB" sz="3200" b="1" dirty="0">
                <a:solidFill>
                  <a:srgbClr val="C00000"/>
                </a:solidFill>
              </a:rPr>
              <a:t>x + c</a:t>
            </a:r>
          </a:p>
          <a:p>
            <a:pPr algn="ctr"/>
            <a:r>
              <a:rPr lang="en-GB" sz="9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or </a:t>
            </a:r>
          </a:p>
          <a:p>
            <a:pPr algn="ctr"/>
            <a:endParaRPr lang="en-GB" sz="900" b="1" dirty="0">
              <a:solidFill>
                <a:srgbClr val="C00000"/>
              </a:solidFill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y = a + </a:t>
            </a:r>
            <a:r>
              <a:rPr lang="en-GB" sz="3200" b="1" i="1" dirty="0" err="1">
                <a:solidFill>
                  <a:srgbClr val="C00000"/>
                </a:solidFill>
              </a:rPr>
              <a:t>b</a:t>
            </a:r>
            <a:r>
              <a:rPr lang="en-GB" sz="3200" b="1" dirty="0" err="1">
                <a:solidFill>
                  <a:srgbClr val="C00000"/>
                </a:solidFill>
              </a:rPr>
              <a:t>x</a:t>
            </a:r>
            <a:endParaRPr lang="en-GB" sz="32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7529264" cy="766769"/>
          </a:xfrm>
        </p:spPr>
        <p:txBody>
          <a:bodyPr/>
          <a:lstStyle/>
          <a:p>
            <a:r>
              <a:rPr lang="en-GB" sz="3600" dirty="0"/>
              <a:t>Getting started with regression techniques</a:t>
            </a:r>
            <a:r>
              <a:rPr lang="en-GB" sz="4000" dirty="0"/>
              <a:t> </a:t>
            </a:r>
            <a:r>
              <a:rPr lang="en-GB" sz="3600" dirty="0"/>
              <a:t>in SPSS 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1520" y="4585692"/>
            <a:ext cx="6400800" cy="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5252"/>
            <a:ext cx="24460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87C69E8-BDFE-6CF0-D431-702864CBCD1E}"/>
              </a:ext>
            </a:extLst>
          </p:cNvPr>
          <p:cNvSpPr txBox="1"/>
          <p:nvPr/>
        </p:nvSpPr>
        <p:spPr>
          <a:xfrm>
            <a:off x="156613" y="2336486"/>
            <a:ext cx="482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Just waiting for all attendees to join…</a:t>
            </a:r>
          </a:p>
        </p:txBody>
      </p:sp>
    </p:spTree>
    <p:extLst>
      <p:ext uri="{BB962C8B-B14F-4D97-AF65-F5344CB8AC3E}">
        <p14:creationId xmlns:p14="http://schemas.microsoft.com/office/powerpoint/2010/main" val="54538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244"/>
            <a:ext cx="129730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7624" y="3217540"/>
            <a:ext cx="6400800" cy="773801"/>
          </a:xfrm>
        </p:spPr>
        <p:txBody>
          <a:bodyPr/>
          <a:lstStyle/>
          <a:p>
            <a:r>
              <a:rPr lang="en-GB" dirty="0"/>
              <a:t>Lets look at a demo of Linear Regression in IBM SPSS Statistics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3244"/>
            <a:ext cx="2730655" cy="217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5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7624" y="3217540"/>
            <a:ext cx="6400800" cy="773801"/>
          </a:xfrm>
        </p:spPr>
        <p:txBody>
          <a:bodyPr/>
          <a:lstStyle/>
          <a:p>
            <a:r>
              <a:rPr lang="en-GB" dirty="0"/>
              <a:t>How can we predict category outcomes?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0646"/>
            <a:ext cx="396044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5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Allows us to predict things that linear regression can’t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Such as…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Response to a marketing campaign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Credit risk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Whether a subscriber is likely to renew a service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Risk of equipment failure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How likely is it that a particular patient will be readmitted to hospital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Whether a charity donor will switch to Direct Debit</a:t>
            </a:r>
          </a:p>
        </p:txBody>
      </p:sp>
    </p:spTree>
    <p:extLst>
      <p:ext uri="{BB962C8B-B14F-4D97-AF65-F5344CB8AC3E}">
        <p14:creationId xmlns:p14="http://schemas.microsoft.com/office/powerpoint/2010/main" val="1617255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7499176" cy="3771194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But….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These outcomes are not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</a:rPr>
              <a:t>continuous numbers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so standard linear regression won’t work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When the outcome consists of two categories we use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</a:rPr>
              <a:t>Binary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Logistic Regression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When the outcome has three or more categories we use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</a:rPr>
              <a:t>Multinomial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Logistic Regression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Logistic gets around the limitations of describing relationships with straight lines by using a special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</a:rPr>
              <a:t>sigmoid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curve</a:t>
            </a:r>
          </a:p>
        </p:txBody>
      </p:sp>
    </p:spTree>
    <p:extLst>
      <p:ext uri="{BB962C8B-B14F-4D97-AF65-F5344CB8AC3E}">
        <p14:creationId xmlns:p14="http://schemas.microsoft.com/office/powerpoint/2010/main" val="399617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 Regression</a:t>
            </a:r>
          </a:p>
        </p:txBody>
      </p:sp>
      <p:pic>
        <p:nvPicPr>
          <p:cNvPr id="2052" name="Picture 4" descr="http://upload.wikimedia.org/wikipedia/commons/thumb/8/88/Logistic-curve.svg/1280px-Logistic-c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7300"/>
            <a:ext cx="5904656" cy="39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4585692"/>
            <a:ext cx="6120680" cy="40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1720" y="4535000"/>
            <a:ext cx="367240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Discount %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67944" y="4763600"/>
            <a:ext cx="2808312" cy="25346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7944" y="4763600"/>
            <a:ext cx="295232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699" y="2782237"/>
            <a:ext cx="338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Probability of Responding</a:t>
            </a:r>
          </a:p>
        </p:txBody>
      </p:sp>
    </p:spTree>
    <p:extLst>
      <p:ext uri="{BB962C8B-B14F-4D97-AF65-F5344CB8AC3E}">
        <p14:creationId xmlns:p14="http://schemas.microsoft.com/office/powerpoint/2010/main" val="1685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ibm Logo">
            <a:extLst>
              <a:ext uri="{FF2B5EF4-FFF2-40B4-BE49-F238E27FC236}">
                <a16:creationId xmlns:a16="http://schemas.microsoft.com/office/drawing/2014/main" id="{F2B19F95-39FA-4280-92D5-2930970B6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7432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F89BB-6C82-485F-A23F-9813A3907B9C}"/>
              </a:ext>
            </a:extLst>
          </p:cNvPr>
          <p:cNvSpPr txBox="1"/>
          <p:nvPr/>
        </p:nvSpPr>
        <p:spPr>
          <a:xfrm>
            <a:off x="713025" y="1537213"/>
            <a:ext cx="271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endParaRPr lang="en-GB" sz="1800" dirty="0"/>
          </a:p>
          <a:p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D207D-726A-42AE-B4F1-D95E4A826778}"/>
              </a:ext>
            </a:extLst>
          </p:cNvPr>
          <p:cNvSpPr txBox="1"/>
          <p:nvPr/>
        </p:nvSpPr>
        <p:spPr>
          <a:xfrm>
            <a:off x="289049" y="1301642"/>
            <a:ext cx="43317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There is a special formula that converts the values of the predictor coefficients on the x axis to the values on predicted probabilities on the y-axis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But what </a:t>
            </a:r>
            <a:r>
              <a:rPr lang="en-GB" sz="2000" i="1" dirty="0">
                <a:solidFill>
                  <a:schemeClr val="tx2"/>
                </a:solidFill>
              </a:rPr>
              <a:t>are </a:t>
            </a:r>
            <a:r>
              <a:rPr lang="en-GB" sz="2000" dirty="0">
                <a:solidFill>
                  <a:schemeClr val="tx2"/>
                </a:solidFill>
              </a:rPr>
              <a:t>these numbers on the x-axis?</a:t>
            </a:r>
          </a:p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D0CF4D-FC17-4406-A1A0-BCB0AA0F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611"/>
            <a:ext cx="8229600" cy="500146"/>
          </a:xfrm>
        </p:spPr>
        <p:txBody>
          <a:bodyPr/>
          <a:lstStyle/>
          <a:p>
            <a:r>
              <a:rPr lang="en-GB" dirty="0"/>
              <a:t>Logistic Regression </a:t>
            </a:r>
          </a:p>
        </p:txBody>
      </p:sp>
      <p:pic>
        <p:nvPicPr>
          <p:cNvPr id="9" name="Picture 2" descr="Image result for logistic regression">
            <a:extLst>
              <a:ext uri="{FF2B5EF4-FFF2-40B4-BE49-F238E27FC236}">
                <a16:creationId xmlns:a16="http://schemas.microsoft.com/office/drawing/2014/main" id="{3294F6B5-A825-4BC3-91B6-FADDFA1A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04" y="1554893"/>
            <a:ext cx="4331777" cy="288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6E868-EF4D-46A6-925D-CDE962B1380A}"/>
              </a:ext>
            </a:extLst>
          </p:cNvPr>
          <p:cNvSpPr txBox="1"/>
          <p:nvPr/>
        </p:nvSpPr>
        <p:spPr>
          <a:xfrm rot="5400000">
            <a:off x="4333146" y="2817911"/>
            <a:ext cx="97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34EBD-E926-4D22-B76E-E0BB49EFB6F8}"/>
              </a:ext>
            </a:extLst>
          </p:cNvPr>
          <p:cNvSpPr txBox="1"/>
          <p:nvPr/>
        </p:nvSpPr>
        <p:spPr>
          <a:xfrm>
            <a:off x="6709566" y="4348630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6462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992" y="4701716"/>
            <a:ext cx="44644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IBM SPSS Regression with R &amp; Python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4896544" cy="377119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Using the SPSS Regression module, we can go beyond Linear Regression and unlock many other types of Regression functionality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C6DDE-B245-7AB4-F342-348C2BC6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039729"/>
            <a:ext cx="2749691" cy="4464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22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082A-781D-4983-9E13-0BB54232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117E-FF96-4031-8B15-13F70420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40" y="985292"/>
            <a:ext cx="8229600" cy="3975387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How to model </a:t>
            </a:r>
            <a:r>
              <a:rPr lang="en-US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non-linear relationships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Check what version / modules of </a:t>
            </a:r>
            <a:r>
              <a:rPr lang="en-US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SPSS you have installed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See exactly what is included in the </a:t>
            </a:r>
            <a:r>
              <a:rPr lang="en-US" sz="16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Regression Module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Guides  </a:t>
            </a:r>
            <a:r>
              <a:rPr lang="en-US" sz="1600" dirty="0">
                <a:solidFill>
                  <a:schemeClr val="tx2"/>
                </a:solidFill>
              </a:rPr>
              <a:t>a wide range of SPSS “how to” topics with mini demos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Choosing the </a:t>
            </a:r>
            <a:r>
              <a:rPr lang="en-US" sz="16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correct statistical test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interpret significance tests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your greens </a:t>
            </a:r>
            <a:r>
              <a:rPr lang="en-US" sz="1600" dirty="0">
                <a:solidFill>
                  <a:schemeClr val="tx2"/>
                </a:solidFill>
              </a:rPr>
              <a:t>blog series on statistical testing and procedures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598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Smart Vision Europe Ltd.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435280" cy="3888432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Sourcing Software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You can buy your analytical software from us often with discounts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Assist with selection, pilot, implementation &amp; support of analytical tools</a:t>
            </a:r>
          </a:p>
          <a:p>
            <a:pPr lvl="1"/>
            <a:r>
              <a:rPr lang="en-GB" dirty="0">
                <a:solidFill>
                  <a:schemeClr val="tx2"/>
                </a:solidFill>
                <a:hlinkClick r:id="rId2"/>
              </a:rPr>
              <a:t>http://www.sv-europe.com/buy-spss-online/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Training and Consulting Services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Guided consulting &amp; training to develop in house skills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Delivery of classroom training courses / side by side training support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Identification &amp; recruitment of analytical skills into your organisation</a:t>
            </a:r>
          </a:p>
          <a:p>
            <a:r>
              <a:rPr lang="en-GB" b="1" dirty="0">
                <a:solidFill>
                  <a:schemeClr val="tx2"/>
                </a:solidFill>
              </a:rPr>
              <a:t>Advice and Support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offer ‘no strings attached’ technical and business advice relating to analytical activities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Technical support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/>
          <a:lstStyle/>
          <a:p>
            <a:r>
              <a:rPr lang="en-GB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5292"/>
            <a:ext cx="8820472" cy="377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Is this session being recorded? Yes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I get a copy of the slides? Yes, we’ll email links to download materials after the session has ended.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Can we arrange a re-run for colleagues? Yes, just ask us.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How can I ask questions? All lines are muted so please use the chat panel – if we run out of time we will follow up with you.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48255-32FF-CEAD-0B54-8E92489F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4039270"/>
            <a:ext cx="6264696" cy="10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1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196168"/>
            <a:ext cx="6400800" cy="773801"/>
          </a:xfrm>
        </p:spPr>
        <p:txBody>
          <a:bodyPr/>
          <a:lstStyle/>
          <a:p>
            <a:r>
              <a:rPr lang="en-GB" sz="3600" dirty="0"/>
              <a:t>Thank you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8225" y="486833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Contact us: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+44 (0)207 786 3568</a:t>
            </a:r>
          </a:p>
          <a:p>
            <a:r>
              <a:rPr lang="en-GB" dirty="0">
                <a:latin typeface="+mn-lt"/>
                <a:hlinkClick r:id="rId2"/>
              </a:rPr>
              <a:t>info@sv-europe.com</a:t>
            </a:r>
            <a:endParaRPr lang="en-GB" dirty="0">
              <a:latin typeface="+mn-lt"/>
            </a:endParaRPr>
          </a:p>
          <a:p>
            <a:r>
              <a:rPr lang="en-GB" dirty="0"/>
              <a:t>T</a:t>
            </a:r>
            <a:r>
              <a:rPr lang="en-GB" dirty="0">
                <a:latin typeface="+mn-lt"/>
              </a:rPr>
              <a:t>witter: @</a:t>
            </a:r>
            <a:r>
              <a:rPr lang="en-GB" dirty="0" err="1">
                <a:latin typeface="+mn-lt"/>
              </a:rPr>
              <a:t>sveurope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Follow us on Linked In</a:t>
            </a:r>
            <a:endParaRPr lang="en-GB" dirty="0">
              <a:latin typeface="+mn-lt"/>
            </a:endParaRPr>
          </a:p>
          <a:p>
            <a:r>
              <a:rPr lang="en-GB" dirty="0">
                <a:solidFill>
                  <a:srgbClr val="C00000"/>
                </a:solidFill>
                <a:latin typeface="+mn-lt"/>
                <a:hlinkClick r:id="rId4"/>
              </a:rPr>
              <a:t>Sign up for our Newsletter</a:t>
            </a:r>
            <a:endParaRPr lang="en-GB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b="1" dirty="0"/>
          </a:p>
        </p:txBody>
      </p:sp>
      <p:pic>
        <p:nvPicPr>
          <p:cNvPr id="1027" name="Picture 3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89714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64633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hlinkClick r:id="rId9"/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49371"/>
            <a:ext cx="5144455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Premier accredited partner to IBM, Predictive Solutions and DataRobot specialising in advanced analytics &amp; big data technologies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Work with open source technologies (R, Python, Spark etc.)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 Team each has 15 to 30 years of experience working in the advanced and predictive analytics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B5B795-2B7B-4C35-91A1-D86732E0E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5893" y="1871719"/>
            <a:ext cx="4329849" cy="3381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Deep experience of applied advanced analytics applications across sectors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Retail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Gaming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Utilities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Insurance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Telecommunications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Media</a:t>
            </a:r>
          </a:p>
          <a:p>
            <a:pPr lvl="1"/>
            <a:r>
              <a:rPr lang="en-GB" sz="1700" dirty="0">
                <a:solidFill>
                  <a:schemeClr val="tx2">
                    <a:lumMod val="50000"/>
                  </a:schemeClr>
                </a:solidFill>
              </a:rPr>
              <a:t>FMCG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7" y="575575"/>
            <a:ext cx="2465319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23" y="911143"/>
            <a:ext cx="1579142" cy="599829"/>
          </a:xfrm>
          <a:prstGeom prst="rect">
            <a:avLst/>
          </a:prstGeom>
        </p:spPr>
      </p:pic>
      <p:pic>
        <p:nvPicPr>
          <p:cNvPr id="7" name="Picture 2" descr="Image result for predictive solutions logo">
            <a:extLst>
              <a:ext uri="{FF2B5EF4-FFF2-40B4-BE49-F238E27FC236}">
                <a16:creationId xmlns:a16="http://schemas.microsoft.com/office/drawing/2014/main" id="{CAE1D0C2-553A-4B83-9F3A-158A652F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03" y="850310"/>
            <a:ext cx="1532695" cy="7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FD62E-A851-410B-BFD0-8D866762D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236" y="780080"/>
            <a:ext cx="1484741" cy="8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9348"/>
            <a:ext cx="7776864" cy="252028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Overview of regression techniques and linear relationships</a:t>
            </a: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Performing a Simple Linear Regression</a:t>
            </a: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Using Multiple Linear Regression to make predictions</a:t>
            </a: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Predicting response </a:t>
            </a:r>
            <a:r>
              <a:rPr lang="en-GB" sz="2400" i="1" dirty="0">
                <a:solidFill>
                  <a:schemeClr val="tx2">
                    <a:lumMod val="50000"/>
                  </a:schemeClr>
                </a:solidFill>
              </a:rPr>
              <a:t>probability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 with Logistic Regression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481236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7840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9308"/>
            <a:ext cx="7776864" cy="4127122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  <a:hlinkClick r:id="rId3"/>
              </a:rPr>
              <a:t>A family of statistical techniques </a:t>
            </a:r>
            <a:r>
              <a:rPr lang="en-GB" dirty="0">
                <a:solidFill>
                  <a:schemeClr val="tx1"/>
                </a:solidFill>
              </a:rPr>
              <a:t>used to predict outcomes and generate estimates for hundreds of applications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Linear Regression is used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when the outcome is continuous (or scale) data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 relationships between the fields can be described using straight lines</a:t>
            </a:r>
          </a:p>
          <a:p>
            <a:r>
              <a:rPr lang="en-GB" dirty="0">
                <a:solidFill>
                  <a:schemeClr val="tx1"/>
                </a:solidFill>
              </a:rPr>
              <a:t>Quadratic Regression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Is a variant of Linear Regression when the outcome is continuous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the relationship with the dependent variable is curvilinear</a:t>
            </a:r>
          </a:p>
          <a:p>
            <a:r>
              <a:rPr lang="en-GB" dirty="0">
                <a:solidFill>
                  <a:schemeClr val="tx1"/>
                </a:solidFill>
              </a:rPr>
              <a:t>Logistic Regression is used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When the outcome consists or 2 (or more) categories</a:t>
            </a:r>
          </a:p>
          <a:p>
            <a:r>
              <a:rPr lang="en-GB" dirty="0">
                <a:solidFill>
                  <a:schemeClr val="tx1"/>
                </a:solidFill>
              </a:rPr>
              <a:t>Non</a:t>
            </a:r>
            <a:r>
              <a:rPr lang="en-GB" i="1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tx1"/>
                </a:solidFill>
              </a:rPr>
              <a:t>Linear regression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is commonly used when the target relates to growth or a power law</a:t>
            </a:r>
          </a:p>
          <a:p>
            <a:pPr lvl="0"/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32329"/>
            <a:ext cx="540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do we mean by ‘Regression’?</a:t>
            </a:r>
          </a:p>
        </p:txBody>
      </p:sp>
    </p:spTree>
    <p:extLst>
      <p:ext uri="{BB962C8B-B14F-4D97-AF65-F5344CB8AC3E}">
        <p14:creationId xmlns:p14="http://schemas.microsoft.com/office/powerpoint/2010/main" val="3971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Regression Techniques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33962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Modelling the relationship between promotion spend and revenue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Estimating pollution levels following heavy rainfall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Predicting tourism revenue based on exchange rates and air travel costs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Predicting student test scores based on previous test results and peer-group performance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Estimating website hits based on re-tweets and follower numbers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Predicting sales of barbeques based on temperature forecasts</a:t>
            </a:r>
          </a:p>
        </p:txBody>
      </p:sp>
    </p:spTree>
    <p:extLst>
      <p:ext uri="{BB962C8B-B14F-4D97-AF65-F5344CB8AC3E}">
        <p14:creationId xmlns:p14="http://schemas.microsoft.com/office/powerpoint/2010/main" val="180275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to the Mean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9308"/>
            <a:ext cx="10945216" cy="50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to the Mean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3284"/>
            <a:ext cx="5416501" cy="44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0660" y="4300433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*jittered points</a:t>
            </a:r>
          </a:p>
        </p:txBody>
      </p:sp>
    </p:spTree>
    <p:extLst>
      <p:ext uri="{BB962C8B-B14F-4D97-AF65-F5344CB8AC3E}">
        <p14:creationId xmlns:p14="http://schemas.microsoft.com/office/powerpoint/2010/main" val="1287785203"/>
      </p:ext>
    </p:extLst>
  </p:cSld>
  <p:clrMapOvr>
    <a:masterClrMapping/>
  </p:clrMapOvr>
</p:sld>
</file>

<file path=ppt/theme/theme1.xml><?xml version="1.0" encoding="utf-8"?>
<a:theme xmlns:a="http://schemas.openxmlformats.org/drawingml/2006/main" name="SV_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SV_landscape</Template>
  <TotalTime>390</TotalTime>
  <Words>1004</Words>
  <Application>Microsoft Office PowerPoint</Application>
  <PresentationFormat>On-screen Show (16:10)</PresentationFormat>
  <Paragraphs>176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SV_landscape</vt:lpstr>
      <vt:lpstr>PowerPoint Presentation</vt:lpstr>
      <vt:lpstr>PowerPoint Presentation</vt:lpstr>
      <vt:lpstr>FAQ’s</vt:lpstr>
      <vt:lpstr>PowerPoint Presentation</vt:lpstr>
      <vt:lpstr>PowerPoint Presentation</vt:lpstr>
      <vt:lpstr>PowerPoint Presentation</vt:lpstr>
      <vt:lpstr>Where are Regression Techniques Used</vt:lpstr>
      <vt:lpstr>Regression to the Mean</vt:lpstr>
      <vt:lpstr>Regression to the Mean</vt:lpstr>
      <vt:lpstr>Regression to the Mean</vt:lpstr>
      <vt:lpstr>Regression to the Mean</vt:lpstr>
      <vt:lpstr>Regression to the Mean</vt:lpstr>
      <vt:lpstr>Regression to the Mean</vt:lpstr>
      <vt:lpstr>Measuring Linear Relationships</vt:lpstr>
      <vt:lpstr>Non-Linear Relationships</vt:lpstr>
      <vt:lpstr>Correlations as Percentages</vt:lpstr>
      <vt:lpstr>From Correlation to Prediction</vt:lpstr>
      <vt:lpstr>PowerPoint Presentation</vt:lpstr>
      <vt:lpstr>How long does it take to cook a chicken?</vt:lpstr>
      <vt:lpstr>PowerPoint Presentation</vt:lpstr>
      <vt:lpstr>PowerPoint Presentation</vt:lpstr>
      <vt:lpstr>PowerPoint Presentation</vt:lpstr>
      <vt:lpstr>Logistic Regression </vt:lpstr>
      <vt:lpstr>Logistic Regression </vt:lpstr>
      <vt:lpstr>Logistic Regression</vt:lpstr>
      <vt:lpstr>Logistic Regression </vt:lpstr>
      <vt:lpstr>IBM SPSS Regression with R &amp; Python integration</vt:lpstr>
      <vt:lpstr>Additional Resources</vt:lpstr>
      <vt:lpstr>Working with Smart Vision Europe Ltd.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</dc:creator>
  <cp:lastModifiedBy>Jarlath Quinn</cp:lastModifiedBy>
  <cp:revision>60</cp:revision>
  <dcterms:created xsi:type="dcterms:W3CDTF">2014-07-10T08:13:41Z</dcterms:created>
  <dcterms:modified xsi:type="dcterms:W3CDTF">2023-04-19T15:01:18Z</dcterms:modified>
</cp:coreProperties>
</file>