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565" r:id="rId3"/>
    <p:sldId id="567" r:id="rId4"/>
    <p:sldId id="455" r:id="rId5"/>
    <p:sldId id="559" r:id="rId6"/>
    <p:sldId id="560" r:id="rId7"/>
    <p:sldId id="553" r:id="rId8"/>
    <p:sldId id="550" r:id="rId9"/>
    <p:sldId id="555" r:id="rId10"/>
    <p:sldId id="570" r:id="rId11"/>
    <p:sldId id="557" r:id="rId12"/>
    <p:sldId id="571" r:id="rId13"/>
    <p:sldId id="564" r:id="rId14"/>
    <p:sldId id="562" r:id="rId15"/>
    <p:sldId id="563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3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1" autoAdjust="0"/>
    <p:restoredTop sz="87382" autoAdjust="0"/>
  </p:normalViewPr>
  <p:slideViewPr>
    <p:cSldViewPr>
      <p:cViewPr varScale="1">
        <p:scale>
          <a:sx n="95" d="100"/>
          <a:sy n="95" d="100"/>
        </p:scale>
        <p:origin x="2352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01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1A684-FC1D-440F-B8F7-09A6EF061959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2EFFE-94F4-4C36-8A88-977163415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33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627D0-236A-4DA6-BD2C-B41D704E60FE}" type="datetimeFigureOut">
              <a:rPr lang="en-GB" smtClean="0"/>
              <a:t>27/06/2023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5DF39-72FD-40CE-B17C-9E0CD35CB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991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784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9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207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95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59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400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28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90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7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3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310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004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73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914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5DF39-72FD-40CE-B17C-9E0CD35CBA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52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90600"/>
            <a:ext cx="29098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00" y="3429000"/>
            <a:ext cx="9145588" cy="1727200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87391"/>
            <a:ext cx="8136904" cy="81041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977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6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5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636692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6182"/>
          </a:xfrm>
          <a:prstGeom prst="rect">
            <a:avLst/>
          </a:prstGeom>
        </p:spPr>
        <p:txBody>
          <a:bodyPr/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519DAB9A-AC91-4A05-8634-19885453D7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8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63893"/>
            <a:ext cx="8003232" cy="8207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460432" y="6480307"/>
            <a:ext cx="572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F50A1F4-72D6-4192-8182-67A16C77DA1B}" type="slidenum">
              <a:rPr lang="en-GB" sz="1400" smtClean="0"/>
              <a:t>‹#›</a:t>
            </a:fld>
            <a:endParaRPr lang="en-GB" sz="140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B27801F-296B-483C-B08B-6FB20D6629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6318184"/>
            <a:ext cx="21463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7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861048"/>
            <a:ext cx="7772400" cy="1362074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305675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79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7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400" smtClean="0"/>
            </a:lvl1pPr>
            <a:lvl2pPr>
              <a:defRPr lang="en-US" smtClean="0"/>
            </a:lvl2pPr>
            <a:lvl3pPr>
              <a:defRPr lang="en-US" sz="1800" smtClean="0"/>
            </a:lvl3pPr>
            <a:lvl4pPr>
              <a:defRPr lang="en-US" sz="1700" smtClean="0"/>
            </a:lvl4pPr>
            <a:lvl5pPr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9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2"/>
            <a:ext cx="2895600" cy="366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6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50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663893"/>
            <a:ext cx="3008313" cy="9028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009531"/>
            <a:ext cx="5111750" cy="535739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400" smtClean="0"/>
            </a:lvl1pPr>
            <a:lvl2pPr>
              <a:defRPr lang="en-US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5" y="1700808"/>
            <a:ext cx="300831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05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87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0384" y="532159"/>
            <a:ext cx="8003232" cy="82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536" y="1527989"/>
            <a:ext cx="8229600" cy="492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444208" y="635470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54A46-F640-45D7-B9B3-10A95A35E907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A7E1779-E4E8-41F3-B794-9D3EA8CE41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3962"/>
            <a:ext cx="2946400" cy="46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CB41EE-092A-46B0-8F00-E562F4FE87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94" y="5561188"/>
            <a:ext cx="2218058" cy="116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7375E"/>
          </a:solidFill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17375E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sv-europe.com/blog/what-is-in-each-spss-statistics-module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308751"/>
            <a:ext cx="6400800" cy="928561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en-GB" sz="1800" b="1" dirty="0">
                <a:solidFill>
                  <a:schemeClr val="tx1"/>
                </a:solidFill>
              </a:rPr>
              <a:t>Felix Kraty – Customer Care</a:t>
            </a:r>
          </a:p>
          <a:p>
            <a:pPr algn="l">
              <a:lnSpc>
                <a:spcPct val="170000"/>
              </a:lnSpc>
            </a:pPr>
            <a:r>
              <a:rPr lang="en-US" sz="1800" b="1" dirty="0">
                <a:solidFill>
                  <a:schemeClr val="tx1"/>
                </a:solidFill>
              </a:rPr>
              <a:t>R</a:t>
            </a:r>
            <a:r>
              <a:rPr lang="en-GB" sz="1800" b="1" dirty="0" err="1">
                <a:solidFill>
                  <a:schemeClr val="tx1"/>
                </a:solidFill>
              </a:rPr>
              <a:t>achel</a:t>
            </a:r>
            <a:r>
              <a:rPr lang="en-GB" sz="1800" b="1" dirty="0">
                <a:solidFill>
                  <a:schemeClr val="tx1"/>
                </a:solidFill>
              </a:rPr>
              <a:t> Clinton – Business Development</a:t>
            </a:r>
          </a:p>
          <a:p>
            <a:pPr algn="l">
              <a:lnSpc>
                <a:spcPct val="170000"/>
              </a:lnSpc>
            </a:pP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95537" y="3515410"/>
            <a:ext cx="8569325" cy="1470660"/>
          </a:xfrm>
        </p:spPr>
        <p:txBody>
          <a:bodyPr>
            <a:normAutofit/>
          </a:bodyPr>
          <a:lstStyle/>
          <a:p>
            <a:r>
              <a:rPr lang="en-GB" sz="4000" b="0" dirty="0">
                <a:solidFill>
                  <a:schemeClr val="bg1"/>
                </a:solidFill>
              </a:rPr>
              <a:t>SPSS Statistics </a:t>
            </a:r>
            <a:br>
              <a:rPr lang="en-GB" sz="4000" b="0" dirty="0">
                <a:solidFill>
                  <a:schemeClr val="bg1"/>
                </a:solidFill>
              </a:rPr>
            </a:br>
            <a:r>
              <a:rPr lang="en-GB" sz="4000" b="0" dirty="0">
                <a:solidFill>
                  <a:schemeClr val="bg1"/>
                </a:solidFill>
              </a:rPr>
              <a:t>Licence Options Explained</a:t>
            </a:r>
          </a:p>
        </p:txBody>
      </p:sp>
    </p:spTree>
    <p:extLst>
      <p:ext uri="{BB962C8B-B14F-4D97-AF65-F5344CB8AC3E}">
        <p14:creationId xmlns:p14="http://schemas.microsoft.com/office/powerpoint/2010/main" val="77221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CC00-A7EC-42E5-8920-66EAEC32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84" y="551375"/>
            <a:ext cx="8003232" cy="604867"/>
          </a:xfrm>
        </p:spPr>
        <p:txBody>
          <a:bodyPr/>
          <a:lstStyle/>
          <a:p>
            <a:r>
              <a:rPr lang="fi-FI" dirty="0" err="1"/>
              <a:t>Licence</a:t>
            </a:r>
            <a:r>
              <a:rPr lang="fi-FI" dirty="0"/>
              <a:t> </a:t>
            </a:r>
            <a:r>
              <a:rPr lang="fi-FI" dirty="0" err="1"/>
              <a:t>Length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Term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9C3C20-2ED4-B652-BE90-B14A1A59C812}"/>
              </a:ext>
            </a:extLst>
          </p:cNvPr>
          <p:cNvSpPr txBox="1">
            <a:spLocks/>
          </p:cNvSpPr>
          <p:nvPr/>
        </p:nvSpPr>
        <p:spPr bwMode="auto">
          <a:xfrm>
            <a:off x="35496" y="1677393"/>
            <a:ext cx="9217024" cy="326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Rent the software from us:</a:t>
            </a:r>
          </a:p>
          <a:p>
            <a:pPr lvl="1"/>
            <a:r>
              <a:rPr lang="en-US" sz="2000" dirty="0"/>
              <a:t>On a monthly basis or for a set number of months</a:t>
            </a:r>
          </a:p>
          <a:p>
            <a:pPr lvl="1"/>
            <a:r>
              <a:rPr lang="en-US" sz="2000" dirty="0"/>
              <a:t>Most often bought for 12 months at once as an annual subscription</a:t>
            </a:r>
          </a:p>
          <a:p>
            <a:endParaRPr lang="en-US" sz="600" dirty="0"/>
          </a:p>
          <a:p>
            <a:r>
              <a:rPr lang="en-US" sz="2000" dirty="0"/>
              <a:t>Module options:</a:t>
            </a:r>
          </a:p>
          <a:p>
            <a:pPr lvl="1"/>
            <a:r>
              <a:rPr lang="en-US" sz="2000" dirty="0"/>
              <a:t>Only set bundled options available for renting less than 12 months</a:t>
            </a:r>
          </a:p>
          <a:p>
            <a:pPr lvl="1"/>
            <a:r>
              <a:rPr lang="en-US" sz="2000" dirty="0"/>
              <a:t>Full module flexibility with 12 month </a:t>
            </a:r>
            <a:r>
              <a:rPr lang="en-US" sz="2000" dirty="0" err="1"/>
              <a:t>licence</a:t>
            </a:r>
            <a:endParaRPr lang="en-US" sz="2000" dirty="0"/>
          </a:p>
          <a:p>
            <a:r>
              <a:rPr lang="en-US" sz="2000" dirty="0"/>
              <a:t>Cheapest option for projects lasting 1 month – 3 years</a:t>
            </a:r>
          </a:p>
          <a:p>
            <a:endParaRPr lang="en-US" sz="600" dirty="0"/>
          </a:p>
          <a:p>
            <a:r>
              <a:rPr lang="en-US" sz="2000" dirty="0"/>
              <a:t>The </a:t>
            </a:r>
            <a:r>
              <a:rPr lang="en-US" sz="2000" dirty="0" err="1"/>
              <a:t>licence</a:t>
            </a:r>
            <a:r>
              <a:rPr lang="en-US" sz="2000" dirty="0"/>
              <a:t> can be cancelled or renewed at the end of each term</a:t>
            </a:r>
          </a:p>
          <a:p>
            <a:r>
              <a:rPr lang="en-US" sz="2000" dirty="0"/>
              <a:t>Most suited to </a:t>
            </a:r>
            <a:r>
              <a:rPr lang="en-US" sz="2000" dirty="0" err="1"/>
              <a:t>authorised</a:t>
            </a:r>
            <a:r>
              <a:rPr lang="en-US" sz="2000" dirty="0"/>
              <a:t> user </a:t>
            </a:r>
            <a:r>
              <a:rPr lang="en-US" sz="2000" dirty="0" err="1"/>
              <a:t>licences</a:t>
            </a:r>
            <a:r>
              <a:rPr lang="en-US" sz="2000" dirty="0"/>
              <a:t>. Concurrent only available for 12 months +</a:t>
            </a:r>
          </a:p>
          <a:p>
            <a:endParaRPr lang="en-US" sz="600" dirty="0"/>
          </a:p>
          <a:p>
            <a:r>
              <a:rPr lang="en-US" sz="2000" dirty="0"/>
              <a:t>Includes access to Smart Vision Telephone Technical Support &amp; SPSS Statistics upgrades</a:t>
            </a:r>
          </a:p>
          <a:p>
            <a:pPr marL="0" indent="0" algn="ctr">
              <a:buFont typeface="Arial" charset="0"/>
              <a:buNone/>
            </a:pPr>
            <a:endParaRPr lang="en-US" dirty="0"/>
          </a:p>
          <a:p>
            <a:pPr marL="0" indent="0" algn="ctr">
              <a:buFont typeface="Arial" charset="0"/>
              <a:buNone/>
            </a:pPr>
            <a:endParaRPr lang="en-US" dirty="0"/>
          </a:p>
          <a:p>
            <a:pPr marL="0" indent="0" algn="ctr">
              <a:buFont typeface="Arial" charset="0"/>
              <a:buNone/>
            </a:pPr>
            <a:endParaRPr lang="en-US" dirty="0"/>
          </a:p>
          <a:p>
            <a:pPr marL="0" indent="0" algn="ctr">
              <a:buFont typeface="Arial" charset="0"/>
              <a:buNone/>
            </a:pPr>
            <a:endParaRPr lang="en-US" dirty="0"/>
          </a:p>
          <a:p>
            <a:pPr marL="0" indent="0" algn="ctr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GB" sz="4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BC9A94-5F59-1FF6-41AB-1256EA40DF4A}"/>
              </a:ext>
            </a:extLst>
          </p:cNvPr>
          <p:cNvCxnSpPr>
            <a:cxnSpLocks/>
          </p:cNvCxnSpPr>
          <p:nvPr/>
        </p:nvCxnSpPr>
        <p:spPr>
          <a:xfrm flipH="1">
            <a:off x="332544" y="1677393"/>
            <a:ext cx="8664801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10D040-91D2-9BF3-9CD6-7F11446BD644}"/>
              </a:ext>
            </a:extLst>
          </p:cNvPr>
          <p:cNvSpPr txBox="1"/>
          <p:nvPr/>
        </p:nvSpPr>
        <p:spPr>
          <a:xfrm>
            <a:off x="683568" y="1215728"/>
            <a:ext cx="719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Subscription </a:t>
            </a:r>
            <a:r>
              <a:rPr lang="en-US" sz="2400" b="1" dirty="0" err="1">
                <a:solidFill>
                  <a:schemeClr val="tx2"/>
                </a:solidFill>
              </a:rPr>
              <a:t>Licence</a:t>
            </a: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ED51463E-BF0F-8054-848F-414C3F150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4" y="6271468"/>
            <a:ext cx="2946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62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CC00-A7EC-42E5-8920-66EAEC32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84" y="551375"/>
            <a:ext cx="8003232" cy="604867"/>
          </a:xfrm>
        </p:spPr>
        <p:txBody>
          <a:bodyPr/>
          <a:lstStyle/>
          <a:p>
            <a:r>
              <a:rPr lang="fi-FI" dirty="0" err="1"/>
              <a:t>Licence</a:t>
            </a:r>
            <a:r>
              <a:rPr lang="fi-FI" dirty="0"/>
              <a:t> </a:t>
            </a:r>
            <a:r>
              <a:rPr lang="fi-FI" dirty="0" err="1"/>
              <a:t>Length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Term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9C3C20-2ED4-B652-BE90-B14A1A59C812}"/>
              </a:ext>
            </a:extLst>
          </p:cNvPr>
          <p:cNvSpPr txBox="1">
            <a:spLocks/>
          </p:cNvSpPr>
          <p:nvPr/>
        </p:nvSpPr>
        <p:spPr bwMode="auto">
          <a:xfrm>
            <a:off x="354208" y="1844825"/>
            <a:ext cx="8664801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Outright </a:t>
            </a:r>
            <a:r>
              <a:rPr lang="en-US" dirty="0" err="1"/>
              <a:t>licence</a:t>
            </a:r>
            <a:r>
              <a:rPr lang="en-US" dirty="0"/>
              <a:t> purchase</a:t>
            </a:r>
          </a:p>
          <a:p>
            <a:endParaRPr lang="en-US" sz="1000" dirty="0"/>
          </a:p>
          <a:p>
            <a:r>
              <a:rPr lang="en-US" dirty="0"/>
              <a:t>Cheapest option for long term use</a:t>
            </a:r>
          </a:p>
          <a:p>
            <a:endParaRPr lang="en-US" sz="1000" dirty="0"/>
          </a:p>
          <a:p>
            <a:r>
              <a:rPr lang="en-US" dirty="0"/>
              <a:t>Initial purchase includes 1</a:t>
            </a:r>
            <a:r>
              <a:rPr lang="en-US" baseline="30000" dirty="0"/>
              <a:t>st</a:t>
            </a:r>
            <a:r>
              <a:rPr lang="en-US" dirty="0"/>
              <a:t> year Smart Vision Telephone Technical Support &amp; SPSS Statistics upgrades</a:t>
            </a:r>
          </a:p>
          <a:p>
            <a:endParaRPr lang="en-US" sz="1000" dirty="0"/>
          </a:p>
          <a:p>
            <a:r>
              <a:rPr lang="en-US" dirty="0"/>
              <a:t>After 12 months, support &amp; access to upgrades can be renewed (at </a:t>
            </a:r>
            <a:r>
              <a:rPr lang="en-US" dirty="0" err="1"/>
              <a:t>approx</a:t>
            </a:r>
            <a:r>
              <a:rPr lang="en-US" dirty="0"/>
              <a:t> 20% cost of purchase) or it can be cancelled. If cancelled you can continue using the version you have indefinitely.</a:t>
            </a:r>
          </a:p>
          <a:p>
            <a:endParaRPr lang="en-US" sz="1000" dirty="0"/>
          </a:p>
          <a:p>
            <a:r>
              <a:rPr lang="en-US" dirty="0"/>
              <a:t>Modules can be added individually at any time</a:t>
            </a:r>
          </a:p>
          <a:p>
            <a:pPr marL="0" indent="0" algn="ctr">
              <a:buFont typeface="Arial" charset="0"/>
              <a:buNone/>
            </a:pPr>
            <a:endParaRPr lang="en-US" dirty="0"/>
          </a:p>
          <a:p>
            <a:pPr marL="0" indent="0" algn="ctr">
              <a:buFont typeface="Arial" charset="0"/>
              <a:buNone/>
            </a:pPr>
            <a:endParaRPr lang="en-US" dirty="0"/>
          </a:p>
          <a:p>
            <a:pPr marL="0" indent="0" algn="ctr">
              <a:buFont typeface="Arial" charset="0"/>
              <a:buNone/>
            </a:pPr>
            <a:endParaRPr lang="en-US" dirty="0"/>
          </a:p>
          <a:p>
            <a:pPr marL="0" indent="0" algn="ctr">
              <a:buFont typeface="Arial" charset="0"/>
              <a:buNone/>
            </a:pPr>
            <a:endParaRPr lang="en-US" dirty="0"/>
          </a:p>
          <a:p>
            <a:pPr marL="0" indent="0" algn="ctr">
              <a:buFont typeface="Arial" charset="0"/>
              <a:buNone/>
            </a:pPr>
            <a:endParaRPr lang="en-US" dirty="0"/>
          </a:p>
          <a:p>
            <a:pPr marL="0" indent="0" algn="ctr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GB" sz="4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BC9A94-5F59-1FF6-41AB-1256EA40DF4A}"/>
              </a:ext>
            </a:extLst>
          </p:cNvPr>
          <p:cNvCxnSpPr>
            <a:cxnSpLocks/>
          </p:cNvCxnSpPr>
          <p:nvPr/>
        </p:nvCxnSpPr>
        <p:spPr>
          <a:xfrm flipH="1">
            <a:off x="332544" y="1677393"/>
            <a:ext cx="8664801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10D040-91D2-9BF3-9CD6-7F11446BD644}"/>
              </a:ext>
            </a:extLst>
          </p:cNvPr>
          <p:cNvSpPr txBox="1"/>
          <p:nvPr/>
        </p:nvSpPr>
        <p:spPr>
          <a:xfrm>
            <a:off x="683568" y="1215728"/>
            <a:ext cx="719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Perpetual </a:t>
            </a:r>
            <a:r>
              <a:rPr lang="en-US" sz="2400" b="1" dirty="0" err="1">
                <a:solidFill>
                  <a:schemeClr val="tx2"/>
                </a:solidFill>
              </a:rPr>
              <a:t>Licence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7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CC00-A7EC-42E5-8920-66EAEC32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003232" cy="604867"/>
          </a:xfrm>
        </p:spPr>
        <p:txBody>
          <a:bodyPr/>
          <a:lstStyle/>
          <a:p>
            <a:r>
              <a:rPr lang="fi-FI" dirty="0" err="1"/>
              <a:t>Licence</a:t>
            </a:r>
            <a:r>
              <a:rPr lang="fi-FI" dirty="0"/>
              <a:t> </a:t>
            </a:r>
            <a:r>
              <a:rPr lang="fi-FI" dirty="0" err="1"/>
              <a:t>Length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Term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9C3C20-2ED4-B652-BE90-B14A1A59C812}"/>
              </a:ext>
            </a:extLst>
          </p:cNvPr>
          <p:cNvSpPr txBox="1">
            <a:spLocks/>
          </p:cNvSpPr>
          <p:nvPr/>
        </p:nvSpPr>
        <p:spPr bwMode="auto">
          <a:xfrm>
            <a:off x="251520" y="1772815"/>
            <a:ext cx="3888432" cy="453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400" dirty="0"/>
              <a:t>Rent the software monthly </a:t>
            </a:r>
          </a:p>
          <a:p>
            <a:pPr marL="0" indent="0" algn="ctr">
              <a:buFont typeface="Arial" charset="0"/>
              <a:buNone/>
            </a:pPr>
            <a:r>
              <a:rPr lang="en-US" sz="1400" dirty="0"/>
              <a:t>up to 12 months at a time</a:t>
            </a:r>
          </a:p>
          <a:p>
            <a:pPr marL="0" indent="0" algn="ctr">
              <a:buFont typeface="Arial" charset="0"/>
              <a:buNone/>
            </a:pPr>
            <a:endParaRPr lang="en-US" sz="1050" dirty="0"/>
          </a:p>
          <a:p>
            <a:pPr marL="0" indent="0" algn="ctr">
              <a:buNone/>
            </a:pPr>
            <a:r>
              <a:rPr lang="en-US" sz="1400" dirty="0"/>
              <a:t>Cheapest option for projects lasting </a:t>
            </a:r>
          </a:p>
          <a:p>
            <a:pPr marL="0" indent="0" algn="ctr">
              <a:buNone/>
            </a:pPr>
            <a:r>
              <a:rPr lang="en-US" sz="1400" dirty="0"/>
              <a:t>between 1 month – 3 years</a:t>
            </a:r>
          </a:p>
          <a:p>
            <a:pPr marL="0" indent="0" algn="ctr">
              <a:buFont typeface="Arial" charset="0"/>
              <a:buNone/>
            </a:pPr>
            <a:endParaRPr lang="en-US" sz="1050" dirty="0"/>
          </a:p>
          <a:p>
            <a:pPr marL="0" indent="0" algn="ctr">
              <a:buFont typeface="Arial" charset="0"/>
              <a:buNone/>
            </a:pPr>
            <a:r>
              <a:rPr lang="en-US" sz="1400" dirty="0"/>
              <a:t>The </a:t>
            </a:r>
            <a:r>
              <a:rPr lang="en-US" sz="1400" dirty="0" err="1"/>
              <a:t>licence</a:t>
            </a:r>
            <a:r>
              <a:rPr lang="en-US" sz="1400" dirty="0"/>
              <a:t> can be cancelled at the </a:t>
            </a:r>
          </a:p>
          <a:p>
            <a:pPr marL="0" indent="0" algn="ctr">
              <a:buFont typeface="Arial" charset="0"/>
              <a:buNone/>
            </a:pPr>
            <a:r>
              <a:rPr lang="en-US" sz="1400" dirty="0"/>
              <a:t>end of each term</a:t>
            </a:r>
          </a:p>
          <a:p>
            <a:pPr marL="0" indent="0" algn="ctr">
              <a:buFont typeface="Arial" charset="0"/>
              <a:buNone/>
            </a:pPr>
            <a:endParaRPr lang="en-US" sz="1050" dirty="0"/>
          </a:p>
          <a:p>
            <a:pPr marL="0" indent="0" algn="ctr">
              <a:buFont typeface="Arial" charset="0"/>
              <a:buNone/>
            </a:pPr>
            <a:r>
              <a:rPr lang="en-US" sz="1400" dirty="0"/>
              <a:t>Includes access to Smart Vision Telephone Technical Support &amp; SPSS Statistics upgrades</a:t>
            </a:r>
          </a:p>
          <a:p>
            <a:pPr marL="0" indent="0" algn="ctr">
              <a:buFont typeface="Arial" charset="0"/>
              <a:buNone/>
            </a:pPr>
            <a:endParaRPr lang="en-US" sz="1050" dirty="0"/>
          </a:p>
          <a:p>
            <a:pPr marL="0" indent="0" algn="ctr">
              <a:buFont typeface="Arial" charset="0"/>
              <a:buNone/>
            </a:pPr>
            <a:r>
              <a:rPr lang="en-US" sz="1400" dirty="0"/>
              <a:t>Some module restrictions if purchasing for less than 12 months and tricky to add extra modules mid term</a:t>
            </a:r>
          </a:p>
          <a:p>
            <a:pPr marL="0" indent="0" algn="ctr">
              <a:buFont typeface="Arial" charset="0"/>
              <a:buNone/>
            </a:pPr>
            <a:endParaRPr lang="en-US" sz="1050" dirty="0"/>
          </a:p>
          <a:p>
            <a:pPr marL="0" indent="0" algn="ctr">
              <a:buFont typeface="Arial" charset="0"/>
              <a:buNone/>
            </a:pPr>
            <a:r>
              <a:rPr lang="en-US" sz="1400" dirty="0"/>
              <a:t> If buying a 12 month </a:t>
            </a:r>
            <a:r>
              <a:rPr lang="en-US" sz="1400" dirty="0" err="1"/>
              <a:t>licence</a:t>
            </a:r>
            <a:r>
              <a:rPr lang="en-US" sz="1400" dirty="0"/>
              <a:t> then modules can be added at any time</a:t>
            </a:r>
          </a:p>
          <a:p>
            <a:pPr marL="0" indent="0" algn="ctr">
              <a:buFont typeface="Arial" charset="0"/>
              <a:buNone/>
            </a:pPr>
            <a:endParaRPr lang="en-US" sz="1400" dirty="0"/>
          </a:p>
          <a:p>
            <a:pPr marL="0" indent="0" algn="ctr">
              <a:buFont typeface="Arial" charset="0"/>
              <a:buNone/>
            </a:pPr>
            <a:endParaRPr lang="en-US" sz="1400" dirty="0"/>
          </a:p>
          <a:p>
            <a:pPr marL="0" indent="0" algn="ctr">
              <a:buFont typeface="Arial" charset="0"/>
              <a:buNone/>
            </a:pPr>
            <a:endParaRPr lang="en-US" sz="1400" dirty="0"/>
          </a:p>
          <a:p>
            <a:pPr marL="0" indent="0" algn="ctr">
              <a:buFont typeface="Arial" charset="0"/>
              <a:buNone/>
            </a:pPr>
            <a:endParaRPr lang="en-US" sz="1400" dirty="0"/>
          </a:p>
          <a:p>
            <a:pPr marL="0" indent="0" algn="ctr">
              <a:buFont typeface="Arial" charset="0"/>
              <a:buNone/>
            </a:pPr>
            <a:endParaRPr lang="en-US" sz="1400" dirty="0"/>
          </a:p>
          <a:p>
            <a:pPr marL="0" indent="0" algn="ctr">
              <a:buFont typeface="Arial" charset="0"/>
              <a:buNone/>
            </a:pPr>
            <a:endParaRPr lang="en-US" sz="1400" dirty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DB6C44-0253-72DA-7525-E84AFC582E4D}"/>
              </a:ext>
            </a:extLst>
          </p:cNvPr>
          <p:cNvSpPr txBox="1">
            <a:spLocks/>
          </p:cNvSpPr>
          <p:nvPr/>
        </p:nvSpPr>
        <p:spPr bwMode="auto">
          <a:xfrm>
            <a:off x="4674842" y="2003242"/>
            <a:ext cx="4212320" cy="380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400" dirty="0"/>
              <a:t>Outright </a:t>
            </a:r>
            <a:r>
              <a:rPr lang="en-US" sz="1400" dirty="0" err="1"/>
              <a:t>licence</a:t>
            </a:r>
            <a:r>
              <a:rPr lang="en-US" sz="1400" dirty="0"/>
              <a:t> purchase</a:t>
            </a:r>
          </a:p>
          <a:p>
            <a:pPr marL="0" indent="0" algn="ctr">
              <a:buFont typeface="Arial" charset="0"/>
              <a:buNone/>
            </a:pPr>
            <a:endParaRPr lang="en-US" sz="1050" dirty="0"/>
          </a:p>
          <a:p>
            <a:pPr marL="0" indent="0" algn="ctr">
              <a:buFont typeface="Arial" charset="0"/>
              <a:buNone/>
            </a:pPr>
            <a:r>
              <a:rPr lang="en-US" sz="1400" dirty="0"/>
              <a:t>Cheapest option for long term use</a:t>
            </a:r>
          </a:p>
          <a:p>
            <a:pPr marL="0" indent="0" algn="ctr">
              <a:buFont typeface="Arial" charset="0"/>
              <a:buNone/>
            </a:pPr>
            <a:endParaRPr lang="en-US" sz="1050" dirty="0"/>
          </a:p>
          <a:p>
            <a:pPr marL="0" indent="0" algn="ctr">
              <a:buFont typeface="Arial" charset="0"/>
              <a:buNone/>
            </a:pPr>
            <a:r>
              <a:rPr lang="en-US" sz="1400" dirty="0"/>
              <a:t>Initial purchase includes 12 months Smart Vision Telephone Technical Support &amp; SPSS Statistics upgrades</a:t>
            </a:r>
          </a:p>
          <a:p>
            <a:pPr marL="0" indent="0" algn="ctr">
              <a:buFont typeface="Arial" charset="0"/>
              <a:buNone/>
            </a:pPr>
            <a:endParaRPr lang="en-US" sz="1050" dirty="0"/>
          </a:p>
          <a:p>
            <a:pPr marL="0" indent="0" algn="ctr">
              <a:buFont typeface="Arial" charset="0"/>
              <a:buNone/>
            </a:pPr>
            <a:r>
              <a:rPr lang="en-US" sz="1400" dirty="0"/>
              <a:t>After 12 months, support &amp; access to upgrades can be renewed (at </a:t>
            </a:r>
            <a:r>
              <a:rPr lang="en-US" sz="1400" dirty="0" err="1"/>
              <a:t>approx</a:t>
            </a:r>
            <a:r>
              <a:rPr lang="en-US" sz="1400" dirty="0"/>
              <a:t> 20% cost of purchase) or it can be cancelled. If cancelled you can continue using the version you have indefinitely</a:t>
            </a:r>
          </a:p>
          <a:p>
            <a:pPr marL="0" indent="0" algn="ctr">
              <a:buFont typeface="Arial" charset="0"/>
              <a:buNone/>
            </a:pPr>
            <a:endParaRPr lang="en-US" sz="1050" dirty="0"/>
          </a:p>
          <a:p>
            <a:pPr marL="0" indent="0" algn="ctr">
              <a:buFont typeface="Arial" charset="0"/>
              <a:buNone/>
            </a:pPr>
            <a:r>
              <a:rPr lang="en-US" sz="1400" dirty="0"/>
              <a:t>Modules can be added individually at any time</a:t>
            </a:r>
          </a:p>
          <a:p>
            <a:pPr marL="0" indent="0" algn="ctr">
              <a:buFont typeface="Arial" charset="0"/>
              <a:buNone/>
            </a:pPr>
            <a:endParaRPr lang="en-US" sz="1400" dirty="0"/>
          </a:p>
          <a:p>
            <a:pPr marL="0" indent="0" algn="ctr">
              <a:buFont typeface="Arial" charset="0"/>
              <a:buNone/>
            </a:pPr>
            <a:endParaRPr lang="en-US" sz="1400" dirty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8D9164-AAD6-BFD3-A108-501E279A61E4}"/>
              </a:ext>
            </a:extLst>
          </p:cNvPr>
          <p:cNvCxnSpPr>
            <a:cxnSpLocks/>
          </p:cNvCxnSpPr>
          <p:nvPr/>
        </p:nvCxnSpPr>
        <p:spPr>
          <a:xfrm flipH="1">
            <a:off x="4463842" y="1513587"/>
            <a:ext cx="5318" cy="432048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BC9A94-5F59-1FF6-41AB-1256EA40DF4A}"/>
              </a:ext>
            </a:extLst>
          </p:cNvPr>
          <p:cNvCxnSpPr>
            <a:cxnSpLocks/>
          </p:cNvCxnSpPr>
          <p:nvPr/>
        </p:nvCxnSpPr>
        <p:spPr>
          <a:xfrm flipH="1">
            <a:off x="332544" y="1677393"/>
            <a:ext cx="8664801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610D040-91D2-9BF3-9CD6-7F11446BD644}"/>
              </a:ext>
            </a:extLst>
          </p:cNvPr>
          <p:cNvSpPr txBox="1"/>
          <p:nvPr/>
        </p:nvSpPr>
        <p:spPr>
          <a:xfrm>
            <a:off x="1063708" y="1275568"/>
            <a:ext cx="226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Subscription </a:t>
            </a:r>
            <a:r>
              <a:rPr lang="en-US" dirty="0" err="1">
                <a:solidFill>
                  <a:schemeClr val="tx2"/>
                </a:solidFill>
              </a:rPr>
              <a:t>Licence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A94D53-53D9-0FCF-7C8B-EE155309A3E2}"/>
              </a:ext>
            </a:extLst>
          </p:cNvPr>
          <p:cNvSpPr txBox="1"/>
          <p:nvPr/>
        </p:nvSpPr>
        <p:spPr>
          <a:xfrm>
            <a:off x="5648974" y="1283162"/>
            <a:ext cx="226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Perpetual </a:t>
            </a:r>
            <a:r>
              <a:rPr lang="en-US" dirty="0" err="1">
                <a:solidFill>
                  <a:schemeClr val="tx2"/>
                </a:solidFill>
              </a:rPr>
              <a:t>Licence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75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65328"/>
            <a:ext cx="7704856" cy="2543792"/>
          </a:xfrm>
        </p:spPr>
        <p:txBody>
          <a:bodyPr/>
          <a:lstStyle/>
          <a:p>
            <a:r>
              <a:rPr lang="en-GB" sz="2800" dirty="0">
                <a:solidFill>
                  <a:schemeClr val="tx2"/>
                </a:solidFill>
              </a:rPr>
              <a:t>What functionality is needed?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Smart Vision website sets out module options</a:t>
            </a:r>
          </a:p>
          <a:p>
            <a:r>
              <a:rPr lang="en-GB" sz="2800" dirty="0">
                <a:solidFill>
                  <a:schemeClr val="tx2"/>
                </a:solidFill>
              </a:rPr>
              <a:t>How many people need to use the software?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To decide if you need an </a:t>
            </a:r>
            <a:r>
              <a:rPr lang="en-GB" b="1" dirty="0">
                <a:solidFill>
                  <a:schemeClr val="tx2"/>
                </a:solidFill>
              </a:rPr>
              <a:t>authorised</a:t>
            </a:r>
            <a:r>
              <a:rPr lang="en-GB" dirty="0">
                <a:solidFill>
                  <a:schemeClr val="tx2"/>
                </a:solidFill>
              </a:rPr>
              <a:t> or </a:t>
            </a:r>
            <a:r>
              <a:rPr lang="en-GB" b="1" dirty="0">
                <a:solidFill>
                  <a:schemeClr val="tx2"/>
                </a:solidFill>
              </a:rPr>
              <a:t>concurrent</a:t>
            </a:r>
            <a:r>
              <a:rPr lang="en-GB" dirty="0">
                <a:solidFill>
                  <a:schemeClr val="tx2"/>
                </a:solidFill>
              </a:rPr>
              <a:t> licence</a:t>
            </a:r>
          </a:p>
          <a:p>
            <a:r>
              <a:rPr lang="en-GB" sz="2800" dirty="0">
                <a:solidFill>
                  <a:schemeClr val="tx2"/>
                </a:solidFill>
              </a:rPr>
              <a:t>How long will it be needed for?</a:t>
            </a:r>
          </a:p>
          <a:p>
            <a:pPr lvl="1"/>
            <a:r>
              <a:rPr lang="en-GB" dirty="0">
                <a:solidFill>
                  <a:schemeClr val="tx2"/>
                </a:solidFill>
              </a:rPr>
              <a:t>To decide between a</a:t>
            </a:r>
            <a:r>
              <a:rPr lang="en-GB" b="1" dirty="0">
                <a:solidFill>
                  <a:schemeClr val="tx2"/>
                </a:solidFill>
              </a:rPr>
              <a:t> subscription </a:t>
            </a:r>
            <a:r>
              <a:rPr lang="en-GB" dirty="0">
                <a:solidFill>
                  <a:schemeClr val="tx2"/>
                </a:solidFill>
              </a:rPr>
              <a:t>(rental)</a:t>
            </a:r>
            <a:r>
              <a:rPr lang="en-GB" b="1" dirty="0">
                <a:solidFill>
                  <a:schemeClr val="tx2"/>
                </a:solidFill>
              </a:rPr>
              <a:t> or perpetual </a:t>
            </a:r>
            <a:r>
              <a:rPr lang="en-GB" dirty="0">
                <a:solidFill>
                  <a:schemeClr val="tx2"/>
                </a:solidFill>
              </a:rPr>
              <a:t>(outright purchase) licence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25D52F-89DB-4641-A2C0-450A5205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663575"/>
            <a:ext cx="8604250" cy="820738"/>
          </a:xfrm>
        </p:spPr>
        <p:txBody>
          <a:bodyPr/>
          <a:lstStyle/>
          <a:p>
            <a:r>
              <a:rPr lang="en-GB" dirty="0"/>
              <a:t>SPSS Statistics Licences things to consider</a:t>
            </a:r>
          </a:p>
        </p:txBody>
      </p:sp>
    </p:spTree>
    <p:extLst>
      <p:ext uri="{BB962C8B-B14F-4D97-AF65-F5344CB8AC3E}">
        <p14:creationId xmlns:p14="http://schemas.microsoft.com/office/powerpoint/2010/main" val="3479043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377F-E9DA-E5DC-AE41-66831944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access to SPSS </a:t>
            </a:r>
            <a:br>
              <a:rPr lang="en-US" dirty="0"/>
            </a:br>
            <a:r>
              <a:rPr lang="en-US" dirty="0"/>
              <a:t>self-paced online training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B0CE954-6A24-5631-AF05-C24046319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7" y="663893"/>
            <a:ext cx="1617039" cy="112139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595303-FF86-41E9-AEB9-FDC296AD93F9}"/>
              </a:ext>
            </a:extLst>
          </p:cNvPr>
          <p:cNvGrpSpPr/>
          <p:nvPr/>
        </p:nvGrpSpPr>
        <p:grpSpPr>
          <a:xfrm>
            <a:off x="1027176" y="1785288"/>
            <a:ext cx="5968439" cy="4223342"/>
            <a:chOff x="1483881" y="1597663"/>
            <a:chExt cx="5968439" cy="4223342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C11ED03E-B3DA-D6D7-AD79-03F5F2D86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881" y="1597663"/>
              <a:ext cx="5298515" cy="210063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CE49418F-4DFB-E5FE-8C33-CCB64D47E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2668" y="3607371"/>
              <a:ext cx="1703348" cy="2213633"/>
            </a:xfrm>
            <a:prstGeom prst="rect">
              <a:avLst/>
            </a:prstGeom>
          </p:spPr>
        </p:pic>
        <p:pic>
          <p:nvPicPr>
            <p:cNvPr id="10" name="Picture 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56DF951-7582-2283-9140-39869B35E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809" y="3645025"/>
              <a:ext cx="1473359" cy="2175980"/>
            </a:xfrm>
            <a:prstGeom prst="rect">
              <a:avLst/>
            </a:prstGeom>
          </p:spPr>
        </p:pic>
        <p:pic>
          <p:nvPicPr>
            <p:cNvPr id="12" name="Picture 1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9B97672A-A81A-F4BE-BFB2-50D6B0D29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3881" y="3671353"/>
              <a:ext cx="1575951" cy="2149652"/>
            </a:xfrm>
            <a:prstGeom prst="rect">
              <a:avLst/>
            </a:prstGeom>
          </p:spPr>
        </p:pic>
        <p:pic>
          <p:nvPicPr>
            <p:cNvPr id="15" name="Picture 1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E51B67A8-0426-11F7-5BC1-75C5BB855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4143" y="3621861"/>
              <a:ext cx="1398177" cy="2199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5073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377F-E9DA-E5DC-AE41-66831944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video content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B0CE954-6A24-5631-AF05-C24046319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7" y="663893"/>
            <a:ext cx="1617039" cy="1121395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E02C1BC-15A4-6640-EC29-7A9C7BD33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18" y="1651430"/>
            <a:ext cx="4592529" cy="3384376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3092E03-5965-0EE2-DED6-8F4BB16E8C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7" y="1628800"/>
            <a:ext cx="4304764" cy="44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8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19200" y="3835401"/>
            <a:ext cx="6400800" cy="928561"/>
          </a:xfrm>
        </p:spPr>
        <p:txBody>
          <a:bodyPr/>
          <a:lstStyle/>
          <a:p>
            <a:r>
              <a:rPr lang="en-GB" sz="3600" dirty="0"/>
              <a:t>Thank you, any questions?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848225" y="888999"/>
            <a:ext cx="4572000" cy="22510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2"/>
                </a:solidFill>
              </a:rPr>
              <a:t>Contact us: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tx2"/>
                </a:solidFill>
              </a:rPr>
              <a:t>+44 (0)207 786 3568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2"/>
                </a:solidFill>
              </a:rPr>
              <a:t>www.sv-europe.com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2"/>
                </a:solidFill>
              </a:rPr>
              <a:t>info@sv-europe.com</a:t>
            </a:r>
          </a:p>
        </p:txBody>
      </p:sp>
    </p:spTree>
    <p:extLst>
      <p:ext uri="{BB962C8B-B14F-4D97-AF65-F5344CB8AC3E}">
        <p14:creationId xmlns:p14="http://schemas.microsoft.com/office/powerpoint/2010/main" val="275375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952500"/>
          </a:xfrm>
        </p:spPr>
        <p:txBody>
          <a:bodyPr/>
          <a:lstStyle/>
          <a:p>
            <a:r>
              <a:rPr lang="en-GB" dirty="0"/>
              <a:t>Housekeeping!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820472" cy="37711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Is this session being recorded? Yes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Can I get a copy of the slides? Yes, we’ll email links to download materials after the session has ended.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Can we arrange a re-run for colleagues? Yes, just ask us.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tx2"/>
                </a:solidFill>
              </a:rPr>
              <a:t>How can I ask questions? All lines are muted so please use the chat panel – if we run out of time we will follow up with you.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C48255-32FF-CEAD-0B54-8E92489F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627413"/>
            <a:ext cx="6264696" cy="102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5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98288-84D3-1F58-4602-09AFC6777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17646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18F0B-ED9D-4154-BE50-E1F3B57BF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24" y="2132856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6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901357"/>
            <a:ext cx="8424936" cy="820774"/>
          </a:xfrm>
        </p:spPr>
        <p:txBody>
          <a:bodyPr/>
          <a:lstStyle/>
          <a:p>
            <a:r>
              <a:rPr lang="en-GB" dirty="0"/>
              <a:t>SPSS Statistics Licences things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344443"/>
            <a:ext cx="7632848" cy="2543792"/>
          </a:xfr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</a:rPr>
              <a:t>What functionality is needed?</a:t>
            </a:r>
          </a:p>
          <a:p>
            <a:r>
              <a:rPr lang="en-GB" sz="3200" dirty="0">
                <a:solidFill>
                  <a:schemeClr val="tx2"/>
                </a:solidFill>
              </a:rPr>
              <a:t>How many people need to use the software?</a:t>
            </a:r>
          </a:p>
          <a:p>
            <a:r>
              <a:rPr lang="en-GB" sz="3200" dirty="0">
                <a:solidFill>
                  <a:schemeClr val="tx2"/>
                </a:solidFill>
              </a:rPr>
              <a:t>How long will it be needed for?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71A278C-0F2F-3B5B-1A00-CCFC2F80B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7" y="663893"/>
            <a:ext cx="1617039" cy="11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34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377F-E9DA-E5DC-AE41-66831944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functionality do you need?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F7A1E0-4DC5-4899-0008-C28161501A43}"/>
              </a:ext>
            </a:extLst>
          </p:cNvPr>
          <p:cNvSpPr txBox="1">
            <a:spLocks/>
          </p:cNvSpPr>
          <p:nvPr/>
        </p:nvSpPr>
        <p:spPr bwMode="auto">
          <a:xfrm>
            <a:off x="755576" y="1826987"/>
            <a:ext cx="7418684" cy="426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2"/>
                </a:solidFill>
              </a:rPr>
              <a:t>SPSS Statistics is modular</a:t>
            </a:r>
          </a:p>
          <a:p>
            <a:pPr lvl="1"/>
            <a:r>
              <a:rPr lang="en-GB" sz="3200" i="1" dirty="0">
                <a:solidFill>
                  <a:schemeClr val="tx2"/>
                </a:solidFill>
              </a:rPr>
              <a:t>SPSS Base</a:t>
            </a:r>
            <a:r>
              <a:rPr lang="en-GB" sz="3200" dirty="0">
                <a:solidFill>
                  <a:schemeClr val="tx2"/>
                </a:solidFill>
              </a:rPr>
              <a:t> is the core component</a:t>
            </a:r>
          </a:p>
          <a:p>
            <a:pPr lvl="1"/>
            <a:r>
              <a:rPr lang="en-GB" sz="3200" dirty="0">
                <a:solidFill>
                  <a:schemeClr val="tx2"/>
                </a:solidFill>
              </a:rPr>
              <a:t>Various modules for extra functionality</a:t>
            </a:r>
          </a:p>
          <a:p>
            <a:r>
              <a:rPr lang="en-GB" sz="3200" dirty="0">
                <a:solidFill>
                  <a:schemeClr val="tx2"/>
                </a:solidFill>
              </a:rPr>
              <a:t>Only the modules paid for can be accessed so it’s important to know what is needed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5B0CE954-6A24-5631-AF05-C24046319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7" y="663893"/>
            <a:ext cx="1617039" cy="112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4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E377F-E9DA-E5DC-AE41-66831944D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functionality do you need?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7115A523-E5BE-6FA1-9290-77E149604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77"/>
          <a:stretch/>
        </p:blipFill>
        <p:spPr>
          <a:xfrm>
            <a:off x="936328" y="1998811"/>
            <a:ext cx="2091497" cy="4092368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EDA1C0-C1A0-3DC5-E5E6-D8C32AF4192D}"/>
              </a:ext>
            </a:extLst>
          </p:cNvPr>
          <p:cNvSpPr txBox="1">
            <a:spLocks/>
          </p:cNvSpPr>
          <p:nvPr/>
        </p:nvSpPr>
        <p:spPr bwMode="auto">
          <a:xfrm>
            <a:off x="2929425" y="2919952"/>
            <a:ext cx="5613359" cy="225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The smart vision website explains the functionality available in each module: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hlinkClick r:id="rId4"/>
              </a:rPr>
              <a:t>https://www.sv-europe.com/blog/what-is-in-each-spss-statistics-module/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1C396-8B45-D056-7C18-34092C6A4E6E}"/>
              </a:ext>
            </a:extLst>
          </p:cNvPr>
          <p:cNvSpPr txBox="1">
            <a:spLocks/>
          </p:cNvSpPr>
          <p:nvPr/>
        </p:nvSpPr>
        <p:spPr bwMode="auto">
          <a:xfrm>
            <a:off x="904876" y="1701302"/>
            <a:ext cx="1547440" cy="59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</a:rPr>
              <a:t>Modules: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F26B05-EF5C-A366-23E8-632B0C70B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76" y="571002"/>
            <a:ext cx="16256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4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CC00-A7EC-42E5-8920-66EAEC32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548680"/>
            <a:ext cx="8003232" cy="604867"/>
          </a:xfrm>
        </p:spPr>
        <p:txBody>
          <a:bodyPr/>
          <a:lstStyle/>
          <a:p>
            <a:r>
              <a:rPr lang="fi-FI" dirty="0" err="1"/>
              <a:t>Authorised</a:t>
            </a:r>
            <a:r>
              <a:rPr lang="fi-FI" dirty="0"/>
              <a:t> v </a:t>
            </a:r>
            <a:r>
              <a:rPr lang="fi-FI" dirty="0" err="1"/>
              <a:t>Concurrent</a:t>
            </a:r>
            <a:r>
              <a:rPr lang="fi-FI" dirty="0"/>
              <a:t> </a:t>
            </a:r>
            <a:r>
              <a:rPr lang="fi-FI" dirty="0" err="1"/>
              <a:t>Users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75ACA-30D2-4533-8602-53D2B080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2204864"/>
            <a:ext cx="4032445" cy="38020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Sometimes called: </a:t>
            </a:r>
            <a:r>
              <a:rPr lang="en-US" sz="2000" i="1" dirty="0"/>
              <a:t>named</a:t>
            </a:r>
            <a:r>
              <a:rPr lang="en-US" sz="2000" dirty="0"/>
              <a:t> or </a:t>
            </a:r>
            <a:r>
              <a:rPr lang="en-US" sz="2000" i="1" dirty="0"/>
              <a:t>stand alone </a:t>
            </a:r>
            <a:r>
              <a:rPr lang="en-US" sz="2000" i="1" dirty="0" err="1"/>
              <a:t>licence</a:t>
            </a:r>
            <a:endParaRPr lang="en-US" sz="2000" i="1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1 Physical installation per </a:t>
            </a:r>
            <a:r>
              <a:rPr lang="en-US" sz="2000" dirty="0" err="1"/>
              <a:t>licence</a:t>
            </a:r>
            <a:endParaRPr lang="en-US" sz="2000" dirty="0"/>
          </a:p>
          <a:p>
            <a:pPr marL="0" indent="0" algn="ctr">
              <a:buNone/>
            </a:pPr>
            <a:endParaRPr lang="en-US" sz="1400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8D9164-AAD6-BFD3-A108-501E279A61E4}"/>
              </a:ext>
            </a:extLst>
          </p:cNvPr>
          <p:cNvCxnSpPr>
            <a:cxnSpLocks/>
          </p:cNvCxnSpPr>
          <p:nvPr/>
        </p:nvCxnSpPr>
        <p:spPr>
          <a:xfrm>
            <a:off x="4451152" y="1448780"/>
            <a:ext cx="0" cy="396044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BC9A94-5F59-1FF6-41AB-1256EA40DF4A}"/>
              </a:ext>
            </a:extLst>
          </p:cNvPr>
          <p:cNvCxnSpPr>
            <a:cxnSpLocks/>
          </p:cNvCxnSpPr>
          <p:nvPr/>
        </p:nvCxnSpPr>
        <p:spPr>
          <a:xfrm flipH="1">
            <a:off x="363724" y="2060848"/>
            <a:ext cx="810705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F403CC-7C05-A7A7-6313-FB3E666CDF96}"/>
              </a:ext>
            </a:extLst>
          </p:cNvPr>
          <p:cNvSpPr txBox="1"/>
          <p:nvPr/>
        </p:nvSpPr>
        <p:spPr>
          <a:xfrm>
            <a:off x="1070860" y="1579363"/>
            <a:ext cx="226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2"/>
                </a:solidFill>
              </a:rPr>
              <a:t>Authorised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Licence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10D040-91D2-9BF3-9CD6-7F11446BD644}"/>
              </a:ext>
            </a:extLst>
          </p:cNvPr>
          <p:cNvSpPr txBox="1"/>
          <p:nvPr/>
        </p:nvSpPr>
        <p:spPr>
          <a:xfrm>
            <a:off x="5462471" y="1569490"/>
            <a:ext cx="226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Concurrent </a:t>
            </a:r>
            <a:r>
              <a:rPr lang="en-US" sz="2000" dirty="0" err="1">
                <a:solidFill>
                  <a:schemeClr val="tx2"/>
                </a:solidFill>
              </a:rPr>
              <a:t>Licence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338EFB-8A4D-F437-0264-2B68F66FE321}"/>
              </a:ext>
            </a:extLst>
          </p:cNvPr>
          <p:cNvSpPr txBox="1">
            <a:spLocks/>
          </p:cNvSpPr>
          <p:nvPr/>
        </p:nvSpPr>
        <p:spPr bwMode="auto">
          <a:xfrm>
            <a:off x="4578277" y="2204864"/>
            <a:ext cx="4032445" cy="380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dirty="0"/>
              <a:t>Sometimes called: </a:t>
            </a:r>
            <a:r>
              <a:rPr lang="en-US" sz="2000" i="1" dirty="0"/>
              <a:t>server </a:t>
            </a:r>
            <a:r>
              <a:rPr lang="en-US" sz="2000" dirty="0"/>
              <a:t>or </a:t>
            </a:r>
            <a:r>
              <a:rPr lang="en-US" sz="2000" i="1" dirty="0"/>
              <a:t>network </a:t>
            </a:r>
            <a:r>
              <a:rPr lang="en-US" sz="2000" i="1" dirty="0" err="1"/>
              <a:t>licence</a:t>
            </a:r>
            <a:endParaRPr lang="en-US" sz="2000" dirty="0"/>
          </a:p>
          <a:p>
            <a:pPr marL="0" indent="0" algn="ctr">
              <a:buFont typeface="Arial" charset="0"/>
              <a:buNone/>
            </a:pPr>
            <a:endParaRPr lang="en-US" sz="2000" dirty="0"/>
          </a:p>
          <a:p>
            <a:pPr marL="0" indent="0" algn="ctr">
              <a:buFont typeface="Arial" charset="0"/>
              <a:buNone/>
            </a:pPr>
            <a:r>
              <a:rPr lang="en-US" sz="2000" dirty="0"/>
              <a:t>Unlimited installations per </a:t>
            </a:r>
            <a:r>
              <a:rPr lang="en-US" sz="2000" dirty="0" err="1"/>
              <a:t>licence</a:t>
            </a:r>
            <a:r>
              <a:rPr lang="en-US" sz="2000" dirty="0"/>
              <a:t>. </a:t>
            </a:r>
          </a:p>
          <a:p>
            <a:pPr marL="0" indent="0" algn="ctr">
              <a:buFont typeface="Arial" charset="0"/>
              <a:buNone/>
            </a:pPr>
            <a:r>
              <a:rPr lang="en-US" sz="2000" dirty="0" err="1"/>
              <a:t>Licence</a:t>
            </a:r>
            <a:r>
              <a:rPr lang="en-US" sz="2000" dirty="0"/>
              <a:t> manager software controls how many people can access the software at a given time.</a:t>
            </a:r>
          </a:p>
          <a:p>
            <a:pPr marL="0" indent="0" algn="ctr">
              <a:buFont typeface="Arial" charset="0"/>
              <a:buNone/>
            </a:pPr>
            <a:endParaRPr lang="en-US" sz="1400" dirty="0"/>
          </a:p>
          <a:p>
            <a:pPr marL="0" indent="0">
              <a:buFont typeface="Arial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08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75ACA-30D2-4533-8602-53D2B080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2204864"/>
            <a:ext cx="8107052" cy="3802022"/>
          </a:xfrm>
        </p:spPr>
        <p:txBody>
          <a:bodyPr/>
          <a:lstStyle/>
          <a:p>
            <a:r>
              <a:rPr lang="en-GB" sz="2000" dirty="0"/>
              <a:t>Generally the cheaper licence option for 5 or fewer users</a:t>
            </a:r>
          </a:p>
          <a:p>
            <a:endParaRPr lang="en-GB" sz="2000" dirty="0"/>
          </a:p>
          <a:p>
            <a:r>
              <a:rPr lang="en-GB" sz="2000" dirty="0"/>
              <a:t>Each licence can be installed on </a:t>
            </a:r>
            <a:r>
              <a:rPr lang="en-GB" sz="2000" i="1" dirty="0"/>
              <a:t>one </a:t>
            </a:r>
            <a:r>
              <a:rPr lang="en-GB" sz="2000" dirty="0"/>
              <a:t>machine, so 2 authorised users can be installed on 2 different machines</a:t>
            </a:r>
          </a:p>
          <a:p>
            <a:endParaRPr lang="en-GB" sz="2000" dirty="0"/>
          </a:p>
          <a:p>
            <a:r>
              <a:rPr lang="en-GB" sz="2000" dirty="0"/>
              <a:t>Smart Vision can help you move your licences to new machines as needed (licence codes need to be unlocked)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BC9A94-5F59-1FF6-41AB-1256EA40DF4A}"/>
              </a:ext>
            </a:extLst>
          </p:cNvPr>
          <p:cNvCxnSpPr>
            <a:cxnSpLocks/>
          </p:cNvCxnSpPr>
          <p:nvPr/>
        </p:nvCxnSpPr>
        <p:spPr>
          <a:xfrm flipH="1">
            <a:off x="363724" y="2060848"/>
            <a:ext cx="810705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F403CC-7C05-A7A7-6313-FB3E666CDF96}"/>
              </a:ext>
            </a:extLst>
          </p:cNvPr>
          <p:cNvSpPr txBox="1"/>
          <p:nvPr/>
        </p:nvSpPr>
        <p:spPr>
          <a:xfrm>
            <a:off x="467544" y="1340768"/>
            <a:ext cx="511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/>
                </a:solidFill>
              </a:rPr>
              <a:t>Authorised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Licence</a:t>
            </a:r>
            <a:r>
              <a:rPr lang="en-US" sz="3200" dirty="0">
                <a:solidFill>
                  <a:schemeClr val="tx2"/>
                </a:solidFill>
              </a:rPr>
              <a:t> example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22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75ACA-30D2-4533-8602-53D2B0809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8" y="2204864"/>
            <a:ext cx="8745831" cy="3802022"/>
          </a:xfrm>
        </p:spPr>
        <p:txBody>
          <a:bodyPr/>
          <a:lstStyle/>
          <a:p>
            <a:r>
              <a:rPr lang="en-GB" sz="2000" dirty="0"/>
              <a:t>Useful when you have many people needing SPSS: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 team working across different </a:t>
            </a:r>
            <a:r>
              <a:rPr lang="en-GB" sz="2000" dirty="0" err="1"/>
              <a:t>timezones</a:t>
            </a:r>
            <a:endParaRPr lang="en-GB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Many people who only need the software on an ad-hoc basis</a:t>
            </a:r>
          </a:p>
          <a:p>
            <a:r>
              <a:rPr lang="en-GB" sz="2000" dirty="0"/>
              <a:t>Each licence can be installed on </a:t>
            </a:r>
            <a:r>
              <a:rPr lang="en-GB" sz="2000" i="1" dirty="0"/>
              <a:t>as many machines </a:t>
            </a:r>
            <a:r>
              <a:rPr lang="en-GB" sz="2000" dirty="0"/>
              <a:t>as you need: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So 2 concurrent users can be installed an any number of machines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 licence manager only allows 2 people to access the software at one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A 3</a:t>
            </a:r>
            <a:r>
              <a:rPr lang="en-GB" sz="2000" baseline="30000" dirty="0"/>
              <a:t>rd</a:t>
            </a:r>
            <a:r>
              <a:rPr lang="en-GB" sz="2000" dirty="0"/>
              <a:t> person trying to log in will be asked to wait until a licence is free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r>
              <a:rPr lang="en-GB" sz="2000" dirty="0" err="1"/>
              <a:t>equires</a:t>
            </a:r>
            <a:r>
              <a:rPr lang="en-GB" sz="2000" dirty="0"/>
              <a:t> a server somewhere to install the licence manager application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GB" sz="2000" dirty="0"/>
              <a:t>his is the right licence type if you are running a virtual desktop / </a:t>
            </a:r>
            <a:r>
              <a:rPr lang="en-GB" sz="2000" dirty="0" err="1"/>
              <a:t>citrix</a:t>
            </a:r>
            <a:endParaRPr lang="en-GB" sz="20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BC9A94-5F59-1FF6-41AB-1256EA40DF4A}"/>
              </a:ext>
            </a:extLst>
          </p:cNvPr>
          <p:cNvCxnSpPr>
            <a:cxnSpLocks/>
          </p:cNvCxnSpPr>
          <p:nvPr/>
        </p:nvCxnSpPr>
        <p:spPr>
          <a:xfrm flipH="1">
            <a:off x="363724" y="2060848"/>
            <a:ext cx="8107052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E752373-923D-5C24-0E56-9A3B7ED3465A}"/>
              </a:ext>
            </a:extLst>
          </p:cNvPr>
          <p:cNvSpPr txBox="1"/>
          <p:nvPr/>
        </p:nvSpPr>
        <p:spPr>
          <a:xfrm>
            <a:off x="467544" y="1340768"/>
            <a:ext cx="5115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Concurrent </a:t>
            </a:r>
            <a:r>
              <a:rPr lang="en-US" sz="3200" dirty="0" err="1">
                <a:solidFill>
                  <a:schemeClr val="tx2"/>
                </a:solidFill>
              </a:rPr>
              <a:t>Licence</a:t>
            </a:r>
            <a:r>
              <a:rPr lang="en-US" sz="3200" dirty="0">
                <a:solidFill>
                  <a:schemeClr val="tx2"/>
                </a:solidFill>
              </a:rPr>
              <a:t> example</a:t>
            </a:r>
            <a:endParaRPr lang="en-GB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45221"/>
      </p:ext>
    </p:extLst>
  </p:cSld>
  <p:clrMapOvr>
    <a:masterClrMapping/>
  </p:clrMapOvr>
</p:sld>
</file>

<file path=ppt/theme/theme1.xml><?xml version="1.0" encoding="utf-8"?>
<a:theme xmlns:a="http://schemas.openxmlformats.org/drawingml/2006/main" name="Training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Master</Template>
  <TotalTime>2293</TotalTime>
  <Words>853</Words>
  <Application>Microsoft Macintosh PowerPoint</Application>
  <PresentationFormat>On-screen Show (4:3)</PresentationFormat>
  <Paragraphs>144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Training Master</vt:lpstr>
      <vt:lpstr>SPSS Statistics  Licence Options Explained</vt:lpstr>
      <vt:lpstr>Housekeeping!</vt:lpstr>
      <vt:lpstr>PowerPoint Presentation</vt:lpstr>
      <vt:lpstr>SPSS Statistics Licences things to consider</vt:lpstr>
      <vt:lpstr>What functionality do you need?</vt:lpstr>
      <vt:lpstr>What functionality do you need?</vt:lpstr>
      <vt:lpstr>Authorised v Concurrent Users</vt:lpstr>
      <vt:lpstr>PowerPoint Presentation</vt:lpstr>
      <vt:lpstr>PowerPoint Presentation</vt:lpstr>
      <vt:lpstr>Licence Length or Term</vt:lpstr>
      <vt:lpstr>Licence Length or Term</vt:lpstr>
      <vt:lpstr>Licence Length or Term</vt:lpstr>
      <vt:lpstr>SPSS Statistics Licences things to consider</vt:lpstr>
      <vt:lpstr>Free access to SPSS  self-paced online training</vt:lpstr>
      <vt:lpstr>Free video content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Predictive Analytics 43</dc:title>
  <dc:creator>Q</dc:creator>
  <cp:lastModifiedBy>Felix Kraty</cp:lastModifiedBy>
  <cp:revision>262</cp:revision>
  <dcterms:created xsi:type="dcterms:W3CDTF">2013-07-03T08:22:04Z</dcterms:created>
  <dcterms:modified xsi:type="dcterms:W3CDTF">2023-06-29T09:33:46Z</dcterms:modified>
</cp:coreProperties>
</file>