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0" r:id="rId2"/>
    <p:sldId id="566" r:id="rId3"/>
    <p:sldId id="565" r:id="rId4"/>
    <p:sldId id="305" r:id="rId5"/>
    <p:sldId id="559" r:id="rId6"/>
    <p:sldId id="329" r:id="rId7"/>
    <p:sldId id="560" r:id="rId8"/>
    <p:sldId id="382" r:id="rId9"/>
    <p:sldId id="563" r:id="rId10"/>
    <p:sldId id="564" r:id="rId11"/>
    <p:sldId id="558" r:id="rId12"/>
    <p:sldId id="303" r:id="rId13"/>
    <p:sldId id="385" r:id="rId14"/>
  </p:sldIdLst>
  <p:sldSz cx="9144000" cy="5715000" type="screen16x1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00"/>
    <a:srgbClr val="1DC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2" autoAdjust="0"/>
    <p:restoredTop sz="92718" autoAdjust="0"/>
  </p:normalViewPr>
  <p:slideViewPr>
    <p:cSldViewPr>
      <p:cViewPr varScale="1">
        <p:scale>
          <a:sx n="106" d="100"/>
          <a:sy n="106" d="100"/>
        </p:scale>
        <p:origin x="1384" y="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09627D0-236A-4DA6-BD2C-B41D704E60FE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750888"/>
            <a:ext cx="60134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1ED5DF39-72FD-40CE-B17C-9E0CD35CB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9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SPSS Inc.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Copyright 2006 SPSS Inc. 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FC79E-2018-4897-928A-C9BFD00EA9A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1325" y="750888"/>
            <a:ext cx="6011863" cy="3757612"/>
          </a:xfrm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SPSS Inc.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Copyright 2006 SPSS Inc. 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FC79E-2018-4897-928A-C9BFD00EA9A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1325" y="750888"/>
            <a:ext cx="6011863" cy="3757612"/>
          </a:xfrm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1359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5DF39-72FD-40CE-B17C-9E0CD35CBA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090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GB" dirty="0"/>
              <a:t>We are an IBM partner – specialising</a:t>
            </a:r>
            <a:r>
              <a:rPr lang="en-GB" baseline="0" dirty="0"/>
              <a:t> in PA and SPSS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baseline="0" dirty="0"/>
              <a:t>Staffed by…..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5DF39-72FD-40CE-B17C-9E0CD35CBAD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425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345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766" indent="-281064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4255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957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3659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3361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3062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2764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2466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SPSS Inc. </a:t>
            </a:r>
          </a:p>
        </p:txBody>
      </p:sp>
      <p:sp>
        <p:nvSpPr>
          <p:cNvPr id="1300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345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766" indent="-281064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4255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957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3659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3361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3062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2764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2466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Copyright 2006 SPSS Inc. </a:t>
            </a:r>
          </a:p>
        </p:txBody>
      </p:sp>
      <p:sp>
        <p:nvSpPr>
          <p:cNvPr id="1300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45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0766" indent="-281064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4255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3957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3659" indent="-224851" defTabSz="91345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73361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3062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2764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2466" indent="-224851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7A3E4F-679C-4FA7-A86B-DDF0A402AB1A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300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ln/>
        </p:spPr>
      </p:sp>
      <p:sp>
        <p:nvSpPr>
          <p:cNvPr id="1300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19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825500"/>
            <a:ext cx="2909888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700" y="2857500"/>
            <a:ext cx="9145588" cy="1439333"/>
          </a:xfrm>
          <a:prstGeom prst="rect">
            <a:avLst/>
          </a:prstGeom>
          <a:solidFill>
            <a:srgbClr val="00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266700" y="5296959"/>
            <a:ext cx="19960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rgbClr val="005596"/>
                </a:solidFill>
                <a:latin typeface="Century Gothic" pitchFamily="34" charset="0"/>
              </a:rPr>
              <a:t>www.sv-europe.com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26834"/>
            <a:ext cx="6400800" cy="77380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977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919487"/>
            <a:ext cx="1676400" cy="7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45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889501"/>
            <a:ext cx="1676400" cy="73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97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89501"/>
            <a:ext cx="1676400" cy="73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9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55987"/>
            <a:ext cx="1676400" cy="7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49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55987"/>
            <a:ext cx="1676400" cy="7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55987"/>
            <a:ext cx="1676400" cy="7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55987"/>
            <a:ext cx="1676400" cy="7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0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89501"/>
            <a:ext cx="1676400" cy="73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055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919487"/>
            <a:ext cx="1676400" cy="7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7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9306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1"/>
            <a:ext cx="8229600" cy="377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51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44500"/>
          </a:xfrm>
          <a:prstGeom prst="rect">
            <a:avLst/>
          </a:prstGeom>
          <a:solidFill>
            <a:srgbClr val="00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178550" y="5295195"/>
            <a:ext cx="28889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rgbClr val="005596"/>
                </a:solidFill>
                <a:latin typeface="Century Gothic" pitchFamily="34" charset="0"/>
              </a:rPr>
              <a:t>A SELECT INTERNATIONAL COMPANY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17375E"/>
          </a:solidFill>
          <a:latin typeface="Century Gothic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7375E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7375E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7375E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7375E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31859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31859C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31859C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31859C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31859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-europe.com/video-guides/?utm_source=webinar&amp;utm_medium=email&amp;utm_campaign=spsswebinar&amp;utm_term=&amp;utm_content=" TargetMode="External"/><Relationship Id="rId2" Type="http://schemas.openxmlformats.org/officeDocument/2006/relationships/hyperlink" Target="https://www.sv-europe.com/frequently-asked-questions/?utm_source=webinar&amp;utm_medium=email&amp;utm_campaign=spsswebinar&amp;utm_term=&amp;utm_content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v-europe.com/blog/category/eat-your-greens/?utm_source=webinar&amp;utm_medium=email&amp;utm_campaign=spsswebinar&amp;utm_term=&amp;utm_content=" TargetMode="External"/><Relationship Id="rId4" Type="http://schemas.openxmlformats.org/officeDocument/2006/relationships/hyperlink" Target="https://www.sv-europe.com/ibm-spss-statistics/?utm_source=webinar&amp;utm_medium=email&amp;utm_campaign=spsswebinar&amp;utm_term=&amp;utm_content=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v-europe.com/buy-spss-onlin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smartvisioneurope" TargetMode="External"/><Relationship Id="rId3" Type="http://schemas.openxmlformats.org/officeDocument/2006/relationships/hyperlink" Target="http://www.linkedin.com/company/2884281?trk=tyah&amp;trkInfo=tas:smart%20vision%20europe" TargetMode="External"/><Relationship Id="rId7" Type="http://schemas.openxmlformats.org/officeDocument/2006/relationships/image" Target="../media/image10.png"/><Relationship Id="rId2" Type="http://schemas.openxmlformats.org/officeDocument/2006/relationships/hyperlink" Target="mailto:info@sv-europ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sveurope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://www.linkedin.com/company/smart-vision-europe-ltd-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66514" y="3289548"/>
            <a:ext cx="8010971" cy="773801"/>
          </a:xfrm>
        </p:spPr>
        <p:txBody>
          <a:bodyPr/>
          <a:lstStyle/>
          <a:p>
            <a:r>
              <a:rPr lang="en-US" altLang="en-US" sz="3600" dirty="0"/>
              <a:t>Data Cleaning with IBM SPSS Statistics </a:t>
            </a:r>
            <a:endParaRPr lang="en-GB" sz="36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1520" y="4441676"/>
            <a:ext cx="6400800" cy="77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r>
              <a:rPr lang="en-GB" sz="1800" b="1" dirty="0">
                <a:solidFill>
                  <a:schemeClr val="tx1"/>
                </a:solidFill>
              </a:rPr>
              <a:t>Jarlath Quinn – Analytics Consultant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4D99D1-2116-495D-BDCE-7175D23AF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25252"/>
            <a:ext cx="3276600" cy="215247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AAC2D2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213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89548"/>
            <a:ext cx="6400800" cy="773801"/>
          </a:xfrm>
        </p:spPr>
        <p:txBody>
          <a:bodyPr/>
          <a:lstStyle/>
          <a:p>
            <a:r>
              <a:rPr lang="en-GB" dirty="0"/>
              <a:t>Data cleaning with syntax</a:t>
            </a:r>
          </a:p>
        </p:txBody>
      </p:sp>
    </p:spTree>
    <p:extLst>
      <p:ext uri="{BB962C8B-B14F-4D97-AF65-F5344CB8AC3E}">
        <p14:creationId xmlns:p14="http://schemas.microsoft.com/office/powerpoint/2010/main" val="67339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8082A-781D-4983-9E13-0BB542322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7117E-FF96-4031-8B15-13F704200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SPSS FAQs</a:t>
            </a:r>
            <a:r>
              <a:rPr lang="en-US" dirty="0">
                <a:solidFill>
                  <a:schemeClr val="tx2"/>
                </a:solidFill>
              </a:rPr>
              <a:t> everything from finding out what you have installed to how to merge files or change the language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 Guides  </a:t>
            </a:r>
            <a:r>
              <a:rPr lang="en-US" dirty="0">
                <a:solidFill>
                  <a:schemeClr val="tx2"/>
                </a:solidFill>
              </a:rPr>
              <a:t>a wide range of SPSS “how to” topics with mini demos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SPSS Software  </a:t>
            </a:r>
            <a:r>
              <a:rPr lang="en-US" dirty="0">
                <a:solidFill>
                  <a:schemeClr val="tx2"/>
                </a:solidFill>
              </a:rPr>
              <a:t>information on products, modules and pricing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Eat your greens </a:t>
            </a:r>
            <a:r>
              <a:rPr lang="en-US" dirty="0">
                <a:solidFill>
                  <a:schemeClr val="tx2"/>
                </a:solidFill>
              </a:rPr>
              <a:t>blog series on statistical testing and procedures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8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with Smart Vision Europe Ltd.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7300"/>
            <a:ext cx="8435280" cy="3888432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Sourcing Software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You can buy your analytical software from us often with discounts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Assist with selection, pilot, implementation &amp; support of analytical tools</a:t>
            </a:r>
          </a:p>
          <a:p>
            <a:pPr lvl="1"/>
            <a:r>
              <a:rPr lang="en-GB" dirty="0">
                <a:solidFill>
                  <a:schemeClr val="tx2"/>
                </a:solidFill>
                <a:hlinkClick r:id="rId2"/>
              </a:rPr>
              <a:t>http://www.sv-europe.com/buy-spss-online/</a:t>
            </a:r>
            <a:endParaRPr lang="en-GB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Training and Consulting Services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Guided consulting &amp; training to develop in house skills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Delivery of classroom training courses / side by side training support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Identification &amp; recruitment of analytical skills into your organisation</a:t>
            </a:r>
          </a:p>
          <a:p>
            <a:r>
              <a:rPr lang="en-GB" b="1" dirty="0">
                <a:solidFill>
                  <a:schemeClr val="tx2"/>
                </a:solidFill>
              </a:rPr>
              <a:t>Advice and Support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offer ‘no strings attached’ technical and business advice relating to analytical activities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Technical support services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4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3196168"/>
            <a:ext cx="6400800" cy="773801"/>
          </a:xfrm>
        </p:spPr>
        <p:txBody>
          <a:bodyPr/>
          <a:lstStyle/>
          <a:p>
            <a:r>
              <a:rPr lang="en-GB" sz="3600" dirty="0"/>
              <a:t>Thank you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848225" y="486833"/>
            <a:ext cx="4572000" cy="29578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Contact us:</a:t>
            </a:r>
          </a:p>
          <a:p>
            <a:endParaRPr lang="en-GB" dirty="0">
              <a:latin typeface="+mn-lt"/>
            </a:endParaRPr>
          </a:p>
          <a:p>
            <a:r>
              <a:rPr lang="en-GB" dirty="0">
                <a:latin typeface="+mn-lt"/>
              </a:rPr>
              <a:t>+44 (0)207 786 3568</a:t>
            </a:r>
          </a:p>
          <a:p>
            <a:r>
              <a:rPr lang="en-GB" dirty="0">
                <a:latin typeface="+mn-lt"/>
                <a:hlinkClick r:id="rId2"/>
              </a:rPr>
              <a:t>info@sv-europe.com</a:t>
            </a:r>
            <a:endParaRPr lang="en-GB" dirty="0">
              <a:latin typeface="+mn-lt"/>
            </a:endParaRPr>
          </a:p>
          <a:p>
            <a:r>
              <a:rPr lang="en-GB" dirty="0"/>
              <a:t>T</a:t>
            </a:r>
            <a:r>
              <a:rPr lang="en-GB" dirty="0">
                <a:latin typeface="+mn-lt"/>
              </a:rPr>
              <a:t>witter: @</a:t>
            </a:r>
            <a:r>
              <a:rPr lang="en-GB" dirty="0" err="1">
                <a:latin typeface="+mn-lt"/>
              </a:rPr>
              <a:t>sveurope</a:t>
            </a:r>
            <a:endParaRPr lang="en-GB" dirty="0">
              <a:latin typeface="+mn-lt"/>
            </a:endParaRPr>
          </a:p>
          <a:p>
            <a:r>
              <a:rPr lang="en-GB" dirty="0">
                <a:latin typeface="+mn-lt"/>
                <a:hlinkClick r:id="rId3"/>
              </a:rPr>
              <a:t>Follow us on Linked In</a:t>
            </a:r>
            <a:endParaRPr lang="en-GB" dirty="0">
              <a:latin typeface="+mn-lt"/>
            </a:endParaRPr>
          </a:p>
          <a:p>
            <a:endParaRPr lang="en-GB" dirty="0">
              <a:latin typeface="+mn-lt"/>
            </a:endParaRPr>
          </a:p>
          <a:p>
            <a:endParaRPr lang="en-GB" dirty="0">
              <a:latin typeface="+mn-lt"/>
            </a:endParaRPr>
          </a:p>
          <a:p>
            <a:endParaRPr lang="en-GB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en-GB" b="1" dirty="0"/>
          </a:p>
        </p:txBody>
      </p:sp>
      <p:pic>
        <p:nvPicPr>
          <p:cNvPr id="1027" name="Picture 3" descr="linkedin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1897143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witter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1646337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>
            <a:hlinkClick r:id="rId8"/>
          </p:cNvPr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bmk="_MailAutoSig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>
            <a:hlinkClick r:id="rId4"/>
          </p:cNvPr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bmk="_MailAutoSig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>
            <a:hlinkClick r:id="rId6"/>
          </p:cNvPr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bmk="_MailAutoSig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8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66514" y="3289548"/>
            <a:ext cx="8010971" cy="773801"/>
          </a:xfrm>
        </p:spPr>
        <p:txBody>
          <a:bodyPr/>
          <a:lstStyle/>
          <a:p>
            <a:r>
              <a:rPr lang="en-US" altLang="en-US" sz="3600" dirty="0"/>
              <a:t>Data Cleaning with IBM SPSS Statistics </a:t>
            </a:r>
            <a:endParaRPr lang="en-GB" sz="36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51520" y="4441676"/>
            <a:ext cx="6400800" cy="773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r>
              <a:rPr lang="en-GB" sz="1800" b="1" dirty="0">
                <a:solidFill>
                  <a:schemeClr val="tx1"/>
                </a:solidFill>
              </a:rPr>
              <a:t>Jarlath Quinn – Analytics Consultant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4D99D1-2116-495D-BDCE-7175D23AF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25252"/>
            <a:ext cx="3276600" cy="215247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AAC2D2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E1F07B-1ADB-6D3E-97AC-B8D799750B8C}"/>
              </a:ext>
            </a:extLst>
          </p:cNvPr>
          <p:cNvSpPr txBox="1"/>
          <p:nvPr/>
        </p:nvSpPr>
        <p:spPr>
          <a:xfrm>
            <a:off x="4175795" y="451368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FF0000"/>
                </a:solidFill>
              </a:rPr>
              <a:t>Just waiting for all attendees to join…</a:t>
            </a:r>
          </a:p>
        </p:txBody>
      </p:sp>
    </p:spTree>
    <p:extLst>
      <p:ext uri="{BB962C8B-B14F-4D97-AF65-F5344CB8AC3E}">
        <p14:creationId xmlns:p14="http://schemas.microsoft.com/office/powerpoint/2010/main" val="181734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3204"/>
            <a:ext cx="8229600" cy="952500"/>
          </a:xfrm>
        </p:spPr>
        <p:txBody>
          <a:bodyPr/>
          <a:lstStyle/>
          <a:p>
            <a:r>
              <a:rPr lang="en-GB" dirty="0"/>
              <a:t>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5292"/>
            <a:ext cx="8820472" cy="37711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Is this session being recorded? Yes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Can I get a copy of the slides? Yes, we’ll email links to download materials after the session has ended.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Can we arrange a re-run for colleagues? Yes, just ask us.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How can I ask questions? All lines are muted so please use the chat panel – if we run out of time we will follow up with you.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C48255-32FF-CEAD-0B54-8E92489FD2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652" y="4039270"/>
            <a:ext cx="6264696" cy="102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5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949371"/>
            <a:ext cx="5144455" cy="34563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Premier accredited partner to IBM, Predictive Solutions and DataRobot specialising in advanced analytics &amp; big data technologies</a:t>
            </a:r>
          </a:p>
          <a:p>
            <a:pPr>
              <a:lnSpc>
                <a:spcPct val="150000"/>
              </a:lnSpc>
            </a:pPr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Work with open source technologies (R, Python, Spark etc.)</a:t>
            </a:r>
          </a:p>
          <a:p>
            <a:pPr>
              <a:lnSpc>
                <a:spcPct val="150000"/>
              </a:lnSpc>
            </a:pPr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 Team each has 15 to 30 years of experience working in the advanced and predictive analytics industry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B5B795-2B7B-4C35-91A1-D86732E0E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5893" y="1871719"/>
            <a:ext cx="4329849" cy="33815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Deep experience of applied advanced analytics applications across sectors</a:t>
            </a:r>
          </a:p>
          <a:p>
            <a:pPr lvl="1"/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Retail</a:t>
            </a:r>
          </a:p>
          <a:p>
            <a:pPr lvl="1"/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Gaming</a:t>
            </a:r>
          </a:p>
          <a:p>
            <a:pPr lvl="1"/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Utilities</a:t>
            </a:r>
          </a:p>
          <a:p>
            <a:pPr lvl="1"/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Insurance</a:t>
            </a:r>
          </a:p>
          <a:p>
            <a:pPr lvl="1"/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Telecommunications</a:t>
            </a:r>
          </a:p>
          <a:p>
            <a:pPr lvl="1"/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Media</a:t>
            </a:r>
          </a:p>
          <a:p>
            <a:pPr lvl="1"/>
            <a:r>
              <a:rPr lang="en-GB" sz="1700" dirty="0">
                <a:solidFill>
                  <a:schemeClr val="tx2">
                    <a:lumMod val="50000"/>
                  </a:schemeClr>
                </a:solidFill>
              </a:rPr>
              <a:t>FMCG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57" y="575575"/>
            <a:ext cx="2465319" cy="12961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523" y="911143"/>
            <a:ext cx="1579142" cy="599829"/>
          </a:xfrm>
          <a:prstGeom prst="rect">
            <a:avLst/>
          </a:prstGeom>
        </p:spPr>
      </p:pic>
      <p:pic>
        <p:nvPicPr>
          <p:cNvPr id="7" name="Picture 2" descr="Image result for predictive solutions logo">
            <a:extLst>
              <a:ext uri="{FF2B5EF4-FFF2-40B4-BE49-F238E27FC236}">
                <a16:creationId xmlns:a16="http://schemas.microsoft.com/office/drawing/2014/main" id="{CAE1D0C2-553A-4B83-9F3A-158A652FE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103" y="850310"/>
            <a:ext cx="1532695" cy="72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9FD62E-A851-410B-BFD0-8D866762D4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1236" y="780080"/>
            <a:ext cx="1484741" cy="88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5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6F1A51A-C3C4-4FD0-B93D-C6C08AD6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Errors and problems in data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62906C-E565-4EBD-A2A5-DA5BA0D70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002060"/>
                </a:solidFill>
              </a:rPr>
              <a:t>Data cleaning is an almost universal problem for anyone who works with data</a:t>
            </a:r>
          </a:p>
          <a:p>
            <a:r>
              <a:rPr lang="en-GB" sz="2000" dirty="0">
                <a:solidFill>
                  <a:srgbClr val="002060"/>
                </a:solidFill>
              </a:rPr>
              <a:t>Errors and irrelevancies in data can occur due to: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</a:rPr>
              <a:t>Data input mistakes such as misplaced keystrokes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</a:rPr>
              <a:t>Inconsistencies in recording information between different data entry operators or due to changes over time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</a:rPr>
              <a:t>Information collected on non-applicable events or subjects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</a:rPr>
              <a:t>Mismatches between database tables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</a:rPr>
              <a:t>Differences in how various systems encode or represent data such as date/time fields</a:t>
            </a:r>
          </a:p>
          <a:p>
            <a:pPr lvl="1"/>
            <a:endParaRPr lang="en-GB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23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Challenges in data cleaning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01548"/>
            <a:ext cx="8583934" cy="438414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altLang="en-US" sz="2400" dirty="0">
                <a:solidFill>
                  <a:srgbClr val="002060"/>
                </a:solidFill>
              </a:rPr>
              <a:t>Typical tasks include: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</a:rPr>
              <a:t>Identifying records/fields with a high percentage of missing values, a high degree of variability or conversely, too little variability 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</a:rPr>
              <a:t>Correcting values that are out of range: e.g. people aged 199 or years employed with minus numbers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</a:rPr>
              <a:t>Identifying and removing duplicate records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</a:rPr>
              <a:t>Ensuring a variables are correctly formatted e.g. removing decimal places from age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</a:rPr>
              <a:t>Checking that the values in combinations of variables do not contradict each other or imply errors in the data: e.g. all car drivers should be at least 17 years old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2060"/>
                </a:solidFill>
              </a:rPr>
              <a:t>Creating syntax to correct data issues automatically</a:t>
            </a:r>
          </a:p>
          <a:p>
            <a:pPr>
              <a:lnSpc>
                <a:spcPct val="130000"/>
              </a:lnSpc>
            </a:pPr>
            <a:endParaRPr lang="en-GB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353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B0B0-486A-4744-911D-C5A3306D9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broad classes of data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877CF-D5A9-4E51-99DD-41EAEFBA1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1" y="1137810"/>
            <a:ext cx="8229600" cy="443879"/>
          </a:xfrm>
        </p:spPr>
        <p:txBody>
          <a:bodyPr/>
          <a:lstStyle/>
          <a:p>
            <a:r>
              <a:rPr lang="en-GB" sz="2000" dirty="0">
                <a:solidFill>
                  <a:srgbClr val="002060"/>
                </a:solidFill>
              </a:rPr>
              <a:t>In SPSS, most issues with data fall into one of two categories:</a:t>
            </a:r>
          </a:p>
          <a:p>
            <a:pPr lvl="1"/>
            <a:r>
              <a:rPr lang="en-GB" sz="1600" dirty="0">
                <a:solidFill>
                  <a:srgbClr val="002060"/>
                </a:solidFill>
              </a:rPr>
              <a:t>Data formatting issues can be caused by how the data were stored in other systems</a:t>
            </a:r>
          </a:p>
          <a:p>
            <a:pPr lvl="1"/>
            <a:r>
              <a:rPr lang="en-GB" sz="1600" dirty="0">
                <a:solidFill>
                  <a:srgbClr val="002060"/>
                </a:solidFill>
              </a:rPr>
              <a:t>Problems with the data file itself can be caused by human error or systematic failures 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10D4F5-1BC9-459D-A1FD-AA45BC73D1BE}"/>
              </a:ext>
            </a:extLst>
          </p:cNvPr>
          <p:cNvSpPr/>
          <p:nvPr/>
        </p:nvSpPr>
        <p:spPr>
          <a:xfrm>
            <a:off x="539552" y="2425452"/>
            <a:ext cx="3888432" cy="24482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Problems with how the data has been formatted/imported: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Date/time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Defining missing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Variable/value labels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Variable types – strings vs numeric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Variable names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A16787-64BE-4BA3-9C0D-115BC226D296}"/>
              </a:ext>
            </a:extLst>
          </p:cNvPr>
          <p:cNvSpPr/>
          <p:nvPr/>
        </p:nvSpPr>
        <p:spPr>
          <a:xfrm>
            <a:off x="4798368" y="2425452"/>
            <a:ext cx="3888432" cy="2448272"/>
          </a:xfrm>
          <a:prstGeom prst="rect">
            <a:avLst/>
          </a:prstGeom>
          <a:solidFill>
            <a:srgbClr val="92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Problems with the data itself: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Actual errors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Irrelevant values/variables/records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Inconsistencies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Duplicates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Illogical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01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89548"/>
            <a:ext cx="6400800" cy="773801"/>
          </a:xfrm>
        </p:spPr>
        <p:txBody>
          <a:bodyPr/>
          <a:lstStyle/>
          <a:p>
            <a:r>
              <a:rPr lang="en-GB" dirty="0"/>
              <a:t>Data formatting problems</a:t>
            </a:r>
          </a:p>
        </p:txBody>
      </p:sp>
    </p:spTree>
    <p:extLst>
      <p:ext uri="{BB962C8B-B14F-4D97-AF65-F5344CB8AC3E}">
        <p14:creationId xmlns:p14="http://schemas.microsoft.com/office/powerpoint/2010/main" val="209089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89548"/>
            <a:ext cx="6400800" cy="773801"/>
          </a:xfrm>
        </p:spPr>
        <p:txBody>
          <a:bodyPr/>
          <a:lstStyle/>
          <a:p>
            <a:r>
              <a:rPr lang="en-GB" dirty="0"/>
              <a:t>Problems with the data itself</a:t>
            </a:r>
          </a:p>
        </p:txBody>
      </p:sp>
    </p:spTree>
    <p:extLst>
      <p:ext uri="{BB962C8B-B14F-4D97-AF65-F5344CB8AC3E}">
        <p14:creationId xmlns:p14="http://schemas.microsoft.com/office/powerpoint/2010/main" val="393740588"/>
      </p:ext>
    </p:extLst>
  </p:cSld>
  <p:clrMapOvr>
    <a:masterClrMapping/>
  </p:clrMapOvr>
</p:sld>
</file>

<file path=ppt/theme/theme1.xml><?xml version="1.0" encoding="utf-8"?>
<a:theme xmlns:a="http://schemas.openxmlformats.org/drawingml/2006/main" name="Smart Vision Europe Q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Smart Vision Europe Q Template</Template>
  <TotalTime>1637</TotalTime>
  <Words>690</Words>
  <Application>Microsoft Office PowerPoint</Application>
  <PresentationFormat>On-screen Show (16:10)</PresentationFormat>
  <Paragraphs>104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Smart Vision Europe Q Template</vt:lpstr>
      <vt:lpstr>PowerPoint Presentation</vt:lpstr>
      <vt:lpstr>PowerPoint Presentation</vt:lpstr>
      <vt:lpstr>FAQ’s</vt:lpstr>
      <vt:lpstr>PowerPoint Presentation</vt:lpstr>
      <vt:lpstr>Errors and problems in data</vt:lpstr>
      <vt:lpstr>Challenges in data cleaning</vt:lpstr>
      <vt:lpstr>Two broad classes of data errors</vt:lpstr>
      <vt:lpstr>PowerPoint Presentation</vt:lpstr>
      <vt:lpstr>PowerPoint Presentation</vt:lpstr>
      <vt:lpstr>PowerPoint Presentation</vt:lpstr>
      <vt:lpstr>Additional Resources</vt:lpstr>
      <vt:lpstr>Working with Smart Vision Europe Ltd.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Predictive Analytics for Retail:  Understanding Customer Behaviour</dc:title>
  <dc:creator>Q</dc:creator>
  <cp:lastModifiedBy>Jarlath Quinn</cp:lastModifiedBy>
  <cp:revision>132</cp:revision>
  <cp:lastPrinted>2017-10-19T08:28:33Z</cp:lastPrinted>
  <dcterms:created xsi:type="dcterms:W3CDTF">2013-07-03T08:22:04Z</dcterms:created>
  <dcterms:modified xsi:type="dcterms:W3CDTF">2023-04-19T12:57:36Z</dcterms:modified>
</cp:coreProperties>
</file>