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8"/>
  </p:notesMasterIdLst>
  <p:sldIdLst>
    <p:sldId id="256" r:id="rId2"/>
    <p:sldId id="276" r:id="rId3"/>
    <p:sldId id="278" r:id="rId4"/>
    <p:sldId id="309" r:id="rId5"/>
    <p:sldId id="310" r:id="rId6"/>
    <p:sldId id="311" r:id="rId7"/>
    <p:sldId id="312" r:id="rId8"/>
    <p:sldId id="313" r:id="rId9"/>
    <p:sldId id="307" r:id="rId10"/>
    <p:sldId id="315" r:id="rId11"/>
    <p:sldId id="306" r:id="rId12"/>
    <p:sldId id="314" r:id="rId13"/>
    <p:sldId id="308" r:id="rId14"/>
    <p:sldId id="279" r:id="rId15"/>
    <p:sldId id="289" r:id="rId16"/>
    <p:sldId id="290" r:id="rId1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111111"/>
    <a:srgbClr val="5C5C5C"/>
    <a:srgbClr val="99278B"/>
    <a:srgbClr val="FA7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8" autoAdjust="0"/>
  </p:normalViewPr>
  <p:slideViewPr>
    <p:cSldViewPr>
      <p:cViewPr varScale="1">
        <p:scale>
          <a:sx n="96" d="100"/>
          <a:sy n="96" d="100"/>
        </p:scale>
        <p:origin x="1066" y="67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627D0-236A-4DA6-BD2C-B41D704E60FE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5DF39-72FD-40CE-B17C-9E0CD35CB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79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5DF39-72FD-40CE-B17C-9E0CD35CBA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90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/>
              <a:t>We are an IBM partner – specialising</a:t>
            </a:r>
            <a:r>
              <a:rPr lang="en-GB" baseline="0" dirty="0"/>
              <a:t> in PA and SPSS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Staffed by…..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5DF39-72FD-40CE-B17C-9E0CD35CBAD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830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757A4-6E72-493D-A19E-2BCE17BBD4B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25500"/>
            <a:ext cx="29098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700" y="2857500"/>
            <a:ext cx="9145588" cy="1439333"/>
          </a:xfrm>
          <a:prstGeom prst="rect">
            <a:avLst/>
          </a:prstGeom>
          <a:solidFill>
            <a:srgbClr val="00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66700" y="5296959"/>
            <a:ext cx="19960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rgbClr val="005596"/>
                </a:solidFill>
                <a:latin typeface="Century Gothic" pitchFamily="34" charset="0"/>
              </a:rPr>
              <a:t>www.sv-europe.com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026834"/>
            <a:ext cx="6400800" cy="773801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977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19487"/>
            <a:ext cx="1676400" cy="7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45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7C127452-517E-47EA-AF86-C5A5C910B85A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519DAB9A-AC91-4A05-8634-19885453D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68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4" y="825500"/>
            <a:ext cx="2910026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3138" y="2857500"/>
            <a:ext cx="9145588" cy="1439333"/>
          </a:xfrm>
          <a:prstGeom prst="rect">
            <a:avLst/>
          </a:prstGeom>
          <a:solidFill>
            <a:srgbClr val="00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267346" y="5238750"/>
            <a:ext cx="22573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solidFill>
                  <a:srgbClr val="005596"/>
                </a:solidFill>
                <a:latin typeface="Century Gothic" pitchFamily="34" charset="0"/>
              </a:rPr>
              <a:t>www.sv-europe.com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026835"/>
            <a:ext cx="6400800" cy="773801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Presentation Title</a:t>
            </a:r>
          </a:p>
          <a:p>
            <a:pPr lvl="0"/>
            <a:r>
              <a:rPr lang="en-US" noProof="0" dirty="0"/>
              <a:t>20 June 2013</a:t>
            </a:r>
          </a:p>
        </p:txBody>
      </p:sp>
    </p:spTree>
    <p:extLst>
      <p:ext uri="{BB962C8B-B14F-4D97-AF65-F5344CB8AC3E}">
        <p14:creationId xmlns:p14="http://schemas.microsoft.com/office/powerpoint/2010/main" val="312609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89501"/>
            <a:ext cx="1676400" cy="73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97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9501"/>
            <a:ext cx="1676400" cy="73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79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5987"/>
            <a:ext cx="1676400" cy="7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49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5987"/>
            <a:ext cx="1676400" cy="7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6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5987"/>
            <a:ext cx="1676400" cy="7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5987"/>
            <a:ext cx="1676400" cy="7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0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9501"/>
            <a:ext cx="1676400" cy="73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05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19487"/>
            <a:ext cx="1676400" cy="7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9306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1"/>
            <a:ext cx="8229600" cy="377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44500"/>
          </a:xfrm>
          <a:prstGeom prst="rect">
            <a:avLst/>
          </a:prstGeom>
          <a:solidFill>
            <a:srgbClr val="00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178550" y="5295195"/>
            <a:ext cx="28889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rgbClr val="005596"/>
                </a:solidFill>
                <a:latin typeface="Century Gothic" pitchFamily="34" charset="0"/>
              </a:rPr>
              <a:t>A SELECT INTERNATIONAL COMPANY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17375E"/>
          </a:solidFill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31859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31859C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31859C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31859C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31859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://www.linkedin.com/company/2884281?trk=tyah&amp;trkInfo=tas:smart%20vision%20europe" TargetMode="External"/><Relationship Id="rId7" Type="http://schemas.openxmlformats.org/officeDocument/2006/relationships/hyperlink" Target="https://twitter.com/sveurope" TargetMode="External"/><Relationship Id="rId2" Type="http://schemas.openxmlformats.org/officeDocument/2006/relationships/hyperlink" Target="mailto:info@sv-europe.com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hyperlink" Target="http://www.linkedin.com/company/smart-vision-europe-ltd-" TargetMode="External"/><Relationship Id="rId4" Type="http://schemas.openxmlformats.org/officeDocument/2006/relationships/hyperlink" Target="http://www.sv-europe.com/eu/newsletter" TargetMode="External"/><Relationship Id="rId9" Type="http://schemas.openxmlformats.org/officeDocument/2006/relationships/hyperlink" Target="https://www.facebook.com/smartvisioneurop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225652"/>
            <a:ext cx="6400800" cy="773801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</a:pPr>
            <a:r>
              <a:rPr lang="en-GB" sz="1800" b="1" dirty="0">
                <a:solidFill>
                  <a:schemeClr val="tx1"/>
                </a:solidFill>
              </a:rPr>
              <a:t>Jarlath Quinn – Analytics Consultant</a:t>
            </a:r>
          </a:p>
          <a:p>
            <a:pPr algn="l">
              <a:lnSpc>
                <a:spcPct val="170000"/>
              </a:lnSpc>
            </a:pPr>
            <a:r>
              <a:rPr lang="en-GB" sz="1800" b="1" dirty="0">
                <a:solidFill>
                  <a:schemeClr val="tx1"/>
                </a:solidFill>
              </a:rPr>
              <a:t>Rachel Clinton – Business Development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95536" y="2929508"/>
            <a:ext cx="8568952" cy="1225550"/>
          </a:xfrm>
        </p:spPr>
        <p:txBody>
          <a:bodyPr>
            <a:noAutofit/>
          </a:bodyPr>
          <a:lstStyle/>
          <a:p>
            <a:pPr algn="l"/>
            <a:r>
              <a:rPr lang="en-GB" sz="2800" b="0" dirty="0">
                <a:solidFill>
                  <a:schemeClr val="bg1"/>
                </a:solidFill>
              </a:rPr>
              <a:t>Analytics for surveys and customer feedback</a:t>
            </a:r>
          </a:p>
        </p:txBody>
      </p:sp>
    </p:spTree>
    <p:extLst>
      <p:ext uri="{BB962C8B-B14F-4D97-AF65-F5344CB8AC3E}">
        <p14:creationId xmlns:p14="http://schemas.microsoft.com/office/powerpoint/2010/main" val="77221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Satisfaction Prediction and Key Driver Analysis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07815"/>
            <a:ext cx="7185089" cy="33218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000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with Longitudinal Survey Data</a:t>
            </a:r>
          </a:p>
        </p:txBody>
      </p:sp>
      <p:pic>
        <p:nvPicPr>
          <p:cNvPr id="6" name="Picture 2" descr="http://kingsofwar.org.uk/wp-content/uploads/2011/09/Bowling-Al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01316"/>
            <a:ext cx="25812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5050904" cy="37711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ea typeface="Adobe Song Std L" pitchFamily="18" charset="-128"/>
                <a:cs typeface="Cordia New" panose="020B0304020202020204" pitchFamily="34" charset="-34"/>
              </a:rPr>
              <a:t>Putnam surveyed  the decline of "social capital" in the United States of America since 1950.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ea typeface="Adobe Song Std L" pitchFamily="18" charset="-128"/>
                <a:cs typeface="Cordia New" panose="020B0304020202020204" pitchFamily="34" charset="-34"/>
              </a:rPr>
              <a:t>Described this reduction in terms of the various the forms of social intercourse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ea typeface="Adobe Song Std L" pitchFamily="18" charset="-128"/>
                <a:cs typeface="Cordia New" panose="020B0304020202020204" pitchFamily="34" charset="-34"/>
              </a:rPr>
              <a:t>Argued this undermines the active civil engagement which a strong democracy requires from its citizens.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ea typeface="Adobe Song Std L" pitchFamily="18" charset="-128"/>
                <a:cs typeface="Cordia New" panose="020B0304020202020204" pitchFamily="34" charset="-34"/>
              </a:rPr>
              <a:t>Made the data available for download</a:t>
            </a:r>
          </a:p>
        </p:txBody>
      </p:sp>
    </p:spTree>
    <p:extLst>
      <p:ext uri="{BB962C8B-B14F-4D97-AF65-F5344CB8AC3E}">
        <p14:creationId xmlns:p14="http://schemas.microsoft.com/office/powerpoint/2010/main" val="3707781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Analysing Open-Ended Text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201316"/>
            <a:ext cx="6624736" cy="352839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9306"/>
            <a:ext cx="6120680" cy="3858059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851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With Multiple Response Questions</a:t>
            </a:r>
          </a:p>
        </p:txBody>
      </p:sp>
      <p:pic>
        <p:nvPicPr>
          <p:cNvPr id="5122" name="Picture 2" descr="http://pic.dhe.ibm.com/infocenter/spssmodl/v15r0m0/topic/com.ibm.spss.modeler.help/images/dimensionsimport_multrespques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7340"/>
            <a:ext cx="45339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ic.dhe.ibm.com/infocenter/spssdc/v6r0m1/topic/com.spss.author/images/multiple_response_ques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89548"/>
            <a:ext cx="2448272" cy="201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ilias.de/docu/data/docu/lm_data/lm_8782/images/mcm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471" y="3505572"/>
            <a:ext cx="3180978" cy="187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0" y="1675789"/>
            <a:ext cx="3996482" cy="132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648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Advice to get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73324"/>
            <a:ext cx="7632848" cy="3240360"/>
          </a:xfrm>
        </p:spPr>
        <p:txBody>
          <a:bodyPr/>
          <a:lstStyle/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Focus on why the feedback/survey is being sought – what is it for?</a:t>
            </a:r>
          </a:p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Consider text analytics for open ended questions or feedback</a:t>
            </a:r>
          </a:p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Use SPSS Statistics syntax to automate the analysis process for regular reports</a:t>
            </a:r>
          </a:p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Highlight statistically significant relationships</a:t>
            </a:r>
          </a:p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Think about ways to combine rating scales</a:t>
            </a:r>
          </a:p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Consider if you could predict outcomes</a:t>
            </a:r>
          </a:p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Look for opportunities to combine survey/feedback data with other sources – this has been shown to be extremely powerful.</a:t>
            </a:r>
          </a:p>
        </p:txBody>
      </p:sp>
    </p:spTree>
    <p:extLst>
      <p:ext uri="{BB962C8B-B14F-4D97-AF65-F5344CB8AC3E}">
        <p14:creationId xmlns:p14="http://schemas.microsoft.com/office/powerpoint/2010/main" val="2927645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Working with Smart Vision Europe Ltd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1316"/>
            <a:ext cx="8229600" cy="3771194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As a premier partner we sell the IBM SPSS suite of software to you directly</a:t>
            </a:r>
          </a:p>
          <a:p>
            <a:pPr lvl="1"/>
            <a:r>
              <a:rPr lang="en-GB" sz="1600" dirty="0">
                <a:solidFill>
                  <a:schemeClr val="tx2"/>
                </a:solidFill>
              </a:rPr>
              <a:t>We’re agile, responsive and generally easier to deal with</a:t>
            </a:r>
          </a:p>
          <a:p>
            <a:r>
              <a:rPr lang="en-GB" dirty="0">
                <a:solidFill>
                  <a:schemeClr val="tx2"/>
                </a:solidFill>
              </a:rPr>
              <a:t>As experts in SPSS / Analytics / Predictive Analytics we will</a:t>
            </a:r>
          </a:p>
          <a:p>
            <a:pPr lvl="1"/>
            <a:r>
              <a:rPr lang="en-GB" sz="1600" dirty="0">
                <a:solidFill>
                  <a:schemeClr val="tx2"/>
                </a:solidFill>
              </a:rPr>
              <a:t>deliver classroom training courses</a:t>
            </a:r>
          </a:p>
          <a:p>
            <a:pPr lvl="1"/>
            <a:r>
              <a:rPr lang="en-GB" sz="1600" dirty="0">
                <a:solidFill>
                  <a:schemeClr val="tx2"/>
                </a:solidFill>
              </a:rPr>
              <a:t>offer side by side training support</a:t>
            </a:r>
          </a:p>
          <a:p>
            <a:pPr lvl="1"/>
            <a:r>
              <a:rPr lang="en-GB" sz="1600" dirty="0">
                <a:solidFill>
                  <a:schemeClr val="tx2"/>
                </a:solidFill>
              </a:rPr>
              <a:t>offer “skills transfer” consulting</a:t>
            </a:r>
          </a:p>
          <a:p>
            <a:pPr lvl="1"/>
            <a:r>
              <a:rPr lang="en-GB" sz="1600" dirty="0">
                <a:solidFill>
                  <a:schemeClr val="tx2"/>
                </a:solidFill>
              </a:rPr>
              <a:t>run booster and refresher sessions to get more from your SPSS licences</a:t>
            </a:r>
          </a:p>
          <a:p>
            <a:pPr lvl="1"/>
            <a:r>
              <a:rPr lang="en-GB" sz="1600" dirty="0">
                <a:solidFill>
                  <a:schemeClr val="tx2"/>
                </a:solidFill>
              </a:rPr>
              <a:t>Give no strings attached advice</a:t>
            </a:r>
          </a:p>
          <a:p>
            <a:r>
              <a:rPr lang="en-GB" dirty="0">
                <a:solidFill>
                  <a:schemeClr val="tx2"/>
                </a:solidFill>
              </a:rPr>
              <a:t>We are a support providing partner so if you already have SPSS you can source your technical support directly from us (identical costs to IBM)</a:t>
            </a:r>
          </a:p>
          <a:p>
            <a:pPr lvl="1"/>
            <a:r>
              <a:rPr lang="en-GB" sz="1600" dirty="0">
                <a:solidFill>
                  <a:schemeClr val="tx2"/>
                </a:solidFill>
              </a:rPr>
              <a:t>We offer telephone support with real people as well as web tickets / email queries</a:t>
            </a:r>
          </a:p>
          <a:p>
            <a:pPr lvl="1"/>
            <a:r>
              <a:rPr lang="en-GB" sz="1600" dirty="0">
                <a:solidFill>
                  <a:schemeClr val="tx2"/>
                </a:solidFill>
              </a:rPr>
              <a:t>We offer “how to” support to help you get moving  on your project quickly</a:t>
            </a:r>
          </a:p>
        </p:txBody>
      </p:sp>
    </p:spTree>
    <p:extLst>
      <p:ext uri="{BB962C8B-B14F-4D97-AF65-F5344CB8AC3E}">
        <p14:creationId xmlns:p14="http://schemas.microsoft.com/office/powerpoint/2010/main" val="776153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19200" y="3196168"/>
            <a:ext cx="6400800" cy="773801"/>
          </a:xfrm>
        </p:spPr>
        <p:txBody>
          <a:bodyPr/>
          <a:lstStyle/>
          <a:p>
            <a:r>
              <a:rPr lang="en-GB" sz="3600" dirty="0"/>
              <a:t>Thank you</a:t>
            </a:r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848225" y="486833"/>
            <a:ext cx="4572000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+mn-lt"/>
              </a:rPr>
              <a:t>Contact us:</a:t>
            </a:r>
          </a:p>
          <a:p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+44 (0)207 786 3568</a:t>
            </a:r>
          </a:p>
          <a:p>
            <a:r>
              <a:rPr lang="en-GB" dirty="0">
                <a:latin typeface="+mn-lt"/>
                <a:hlinkClick r:id="rId2"/>
              </a:rPr>
              <a:t>info@sv-europe.com</a:t>
            </a:r>
            <a:endParaRPr lang="en-GB" dirty="0">
              <a:latin typeface="+mn-lt"/>
            </a:endParaRPr>
          </a:p>
          <a:p>
            <a:r>
              <a:rPr lang="en-GB" dirty="0"/>
              <a:t>T</a:t>
            </a:r>
            <a:r>
              <a:rPr lang="en-GB" dirty="0">
                <a:latin typeface="+mn-lt"/>
              </a:rPr>
              <a:t>witter: @</a:t>
            </a:r>
            <a:r>
              <a:rPr lang="en-GB" dirty="0" err="1">
                <a:latin typeface="+mn-lt"/>
              </a:rPr>
              <a:t>sveurope</a:t>
            </a:r>
            <a:endParaRPr lang="en-GB" dirty="0">
              <a:latin typeface="+mn-lt"/>
            </a:endParaRPr>
          </a:p>
          <a:p>
            <a:r>
              <a:rPr lang="en-GB" dirty="0">
                <a:latin typeface="+mn-lt"/>
                <a:hlinkClick r:id="rId3"/>
              </a:rPr>
              <a:t>Follow us on Linked In</a:t>
            </a:r>
            <a:endParaRPr lang="en-GB" dirty="0">
              <a:latin typeface="+mn-lt"/>
            </a:endParaRPr>
          </a:p>
          <a:p>
            <a:r>
              <a:rPr lang="en-GB" dirty="0">
                <a:solidFill>
                  <a:srgbClr val="C00000"/>
                </a:solidFill>
                <a:latin typeface="+mn-lt"/>
                <a:hlinkClick r:id="rId4"/>
              </a:rPr>
              <a:t>Sign up for our Newsletter</a:t>
            </a:r>
            <a:endParaRPr lang="en-GB" dirty="0">
              <a:solidFill>
                <a:srgbClr val="C00000"/>
              </a:solidFill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en-GB" b="1" dirty="0"/>
          </a:p>
        </p:txBody>
      </p:sp>
      <p:pic>
        <p:nvPicPr>
          <p:cNvPr id="1027" name="Picture 3" descr="linkedi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89714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witt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646337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hlinkClick r:id="rId9"/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>
            <a:hlinkClick r:id="rId5"/>
          </p:cNvPr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>
            <a:hlinkClick r:id="rId7"/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48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3204"/>
            <a:ext cx="8229600" cy="952500"/>
          </a:xfrm>
        </p:spPr>
        <p:txBody>
          <a:bodyPr/>
          <a:lstStyle/>
          <a:p>
            <a:r>
              <a:rPr lang="en-GB" dirty="0"/>
              <a:t>FAQ’s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5292"/>
            <a:ext cx="8229600" cy="377119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Is this session being recorded? Yes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Can I get a copy of the slides? Yes, we’ll email a PDF copy to you after the session has ended.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Can we arrange a re-run for colleagues? Yes, just ask us.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How can I ask questions? All lines are muted so please use the chat facility – if we run out of time we will follow up with you.</a:t>
            </a:r>
          </a:p>
          <a:p>
            <a:pPr>
              <a:lnSpc>
                <a:spcPct val="150000"/>
              </a:lnSpc>
            </a:pPr>
            <a:endParaRPr lang="en-GB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9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9428"/>
            <a:ext cx="8136904" cy="2448272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Premium, accredited partner to IBM specialising in the SPSS Advanced Analytics suite.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Team each has 15 to 20 years of experience working in the predictive analytic space - specifically as senior members of the heritage SPSS team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53244"/>
            <a:ext cx="855496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97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32300"/>
            <a:ext cx="3565827" cy="216024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Surveys and feedback requests are everywhere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129308"/>
            <a:ext cx="4697365" cy="977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760" y="1803532"/>
            <a:ext cx="3479671" cy="2025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61022"/>
            <a:ext cx="3168352" cy="2257153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16432"/>
            <a:ext cx="3680785" cy="238903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516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84969" y="412541"/>
            <a:ext cx="9179307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17375E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AU" dirty="0"/>
              <a:t>What drives the growth in surveys/feedback requests?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3457" y="1351415"/>
            <a:ext cx="8064896" cy="34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31859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1859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31859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1859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31859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Cheap, Instant and automatic data collection</a:t>
            </a:r>
          </a:p>
          <a:p>
            <a:pPr lvl="1">
              <a:defRPr/>
            </a:pPr>
            <a:r>
              <a:rPr lang="en-AU" sz="1400" dirty="0">
                <a:solidFill>
                  <a:schemeClr val="tx2">
                    <a:lumMod val="75000"/>
                  </a:schemeClr>
                </a:solidFill>
              </a:rPr>
              <a:t>Less need for human-powered data entry</a:t>
            </a:r>
          </a:p>
          <a:p>
            <a:pPr lvl="1">
              <a:defRPr/>
            </a:pPr>
            <a:r>
              <a:rPr lang="en-AU" sz="1400" dirty="0">
                <a:solidFill>
                  <a:schemeClr val="tx2">
                    <a:lumMod val="75000"/>
                  </a:schemeClr>
                </a:solidFill>
              </a:rPr>
              <a:t>Even paper questionnaires can be easily scanned </a:t>
            </a:r>
            <a:endParaRPr lang="en-AU" sz="20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Wide variety of collection channels</a:t>
            </a:r>
          </a:p>
          <a:p>
            <a:pPr lvl="1">
              <a:defRPr/>
            </a:pPr>
            <a:r>
              <a:rPr lang="en-AU" sz="1400" dirty="0">
                <a:solidFill>
                  <a:schemeClr val="tx2">
                    <a:lumMod val="75000"/>
                  </a:schemeClr>
                </a:solidFill>
              </a:rPr>
              <a:t>Websites</a:t>
            </a:r>
          </a:p>
          <a:p>
            <a:pPr lvl="1">
              <a:defRPr/>
            </a:pPr>
            <a:r>
              <a:rPr lang="en-AU" sz="1400" dirty="0">
                <a:solidFill>
                  <a:schemeClr val="tx2">
                    <a:lumMod val="75000"/>
                  </a:schemeClr>
                </a:solidFill>
              </a:rPr>
              <a:t>Social Media</a:t>
            </a:r>
          </a:p>
          <a:p>
            <a:pPr lvl="1">
              <a:defRPr/>
            </a:pPr>
            <a:r>
              <a:rPr lang="en-AU" sz="1400" dirty="0">
                <a:solidFill>
                  <a:schemeClr val="tx2">
                    <a:lumMod val="75000"/>
                  </a:schemeClr>
                </a:solidFill>
              </a:rPr>
              <a:t>Apps</a:t>
            </a:r>
          </a:p>
          <a:p>
            <a:pPr lvl="1">
              <a:defRPr/>
            </a:pPr>
            <a:r>
              <a:rPr lang="en-AU" sz="1400" dirty="0">
                <a:solidFill>
                  <a:schemeClr val="tx2">
                    <a:lumMod val="75000"/>
                  </a:schemeClr>
                </a:solidFill>
              </a:rPr>
              <a:t>Wall-mounted buttons</a:t>
            </a:r>
          </a:p>
          <a:p>
            <a:pPr lvl="1">
              <a:defRPr/>
            </a:pPr>
            <a:r>
              <a:rPr lang="en-AU" sz="1400" dirty="0">
                <a:solidFill>
                  <a:schemeClr val="tx2">
                    <a:lumMod val="75000"/>
                  </a:schemeClr>
                </a:solidFill>
              </a:rPr>
              <a:t>Voice-to-text mechanisms</a:t>
            </a:r>
          </a:p>
          <a:p>
            <a:pPr>
              <a:defRPr/>
            </a:pPr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Huge variety of tools for design and analysis</a:t>
            </a:r>
          </a:p>
          <a:p>
            <a:pPr lvl="1">
              <a:defRPr/>
            </a:pPr>
            <a:r>
              <a:rPr lang="en-AU" sz="1400" dirty="0">
                <a:solidFill>
                  <a:schemeClr val="tx2">
                    <a:lumMod val="75000"/>
                  </a:schemeClr>
                </a:solidFill>
              </a:rPr>
              <a:t>Statistical / Reporting / Visualisation software</a:t>
            </a:r>
          </a:p>
          <a:p>
            <a:pPr lvl="1">
              <a:defRPr/>
            </a:pPr>
            <a:r>
              <a:rPr lang="en-AU" sz="1400" dirty="0">
                <a:solidFill>
                  <a:schemeClr val="tx2">
                    <a:lumMod val="75000"/>
                  </a:schemeClr>
                </a:solidFill>
              </a:rPr>
              <a:t>Online survey design/example templates</a:t>
            </a:r>
          </a:p>
          <a:p>
            <a:pPr lvl="1">
              <a:defRPr/>
            </a:pPr>
            <a:endParaRPr lang="en-AU" sz="14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defRPr/>
            </a:pPr>
            <a:endParaRPr lang="en-A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26" y="3577579"/>
            <a:ext cx="974054" cy="1535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96" y="1288104"/>
            <a:ext cx="3375605" cy="208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327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84969" y="412541"/>
            <a:ext cx="9179307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17375E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AU" dirty="0"/>
              <a:t>What drives the growth in surveys/feedback requests?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3457" y="1351415"/>
            <a:ext cx="8064896" cy="34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31859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1859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31859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1859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31859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Customers and clients expect it</a:t>
            </a:r>
          </a:p>
          <a:p>
            <a:pPr>
              <a:defRPr/>
            </a:pPr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The biggest, fastest-growing global brands make a virtue of it</a:t>
            </a:r>
          </a:p>
          <a:p>
            <a:pPr>
              <a:defRPr/>
            </a:pPr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It generates valuable, even potentially critical, data</a:t>
            </a:r>
          </a:p>
          <a:p>
            <a:pPr>
              <a:defRPr/>
            </a:pPr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It  adds an important dimension of customer/client insight</a:t>
            </a:r>
          </a:p>
          <a:p>
            <a:pPr>
              <a:defRPr/>
            </a:pPr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Exponential growth in unstructured data</a:t>
            </a:r>
          </a:p>
          <a:p>
            <a:pPr lvl="1">
              <a:defRPr/>
            </a:pPr>
            <a:endParaRPr lang="en-AU" sz="14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defRPr/>
            </a:pPr>
            <a:endParaRPr lang="en-A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29" y="3550981"/>
            <a:ext cx="7444705" cy="120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916" y="3519092"/>
            <a:ext cx="7488832" cy="123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79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344827"/>
            <a:ext cx="7662391" cy="832488"/>
          </a:xfrm>
        </p:spPr>
        <p:txBody>
          <a:bodyPr>
            <a:normAutofit/>
          </a:bodyPr>
          <a:lstStyle/>
          <a:p>
            <a:pPr marL="290513" indent="-290513" eaLnBrk="0" hangingPunct="0">
              <a:lnSpc>
                <a:spcPct val="88000"/>
              </a:lnSpc>
            </a:pPr>
            <a:r>
              <a:rPr lang="en-GB" sz="2000" dirty="0"/>
              <a:t>Feedback data forms a key component in </a:t>
            </a:r>
            <a:r>
              <a:rPr lang="en-GB" sz="2000" i="1" dirty="0"/>
              <a:t>strategi</a:t>
            </a:r>
            <a:r>
              <a:rPr lang="en-GB" sz="2000" dirty="0"/>
              <a:t>c Predictive Analytics applications</a:t>
            </a:r>
            <a:endParaRPr lang="en-GB" dirty="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582409" y="3127530"/>
            <a:ext cx="1049750" cy="771349"/>
            <a:chOff x="2194" y="1344"/>
            <a:chExt cx="536" cy="437"/>
          </a:xfrm>
        </p:grpSpPr>
        <p:pic>
          <p:nvPicPr>
            <p:cNvPr id="5" name="Picture 6" descr="chart_ic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56" y="1344"/>
              <a:ext cx="361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2194" y="1607"/>
              <a:ext cx="536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grow value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313154" y="2912180"/>
            <a:ext cx="771014" cy="1007422"/>
            <a:chOff x="3216" y="1632"/>
            <a:chExt cx="341" cy="522"/>
          </a:xfrm>
        </p:grpSpPr>
        <p:pic>
          <p:nvPicPr>
            <p:cNvPr id="8" name="Picture 11" descr="important_ic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6" y="1632"/>
              <a:ext cx="34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3266" y="1968"/>
              <a:ext cx="225" cy="1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dirty="0"/>
                <a:t>risk</a:t>
              </a:r>
            </a:p>
          </p:txBody>
        </p: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3476578" y="1780030"/>
            <a:ext cx="1812776" cy="850562"/>
            <a:chOff x="1288" y="1680"/>
            <a:chExt cx="953" cy="448"/>
          </a:xfrm>
        </p:grpSpPr>
        <p:pic>
          <p:nvPicPr>
            <p:cNvPr id="14" name="Picture 21" descr="partnership_ic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6" y="1680"/>
              <a:ext cx="397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1288" y="1920"/>
              <a:ext cx="953" cy="2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/>
                <a:t>attract &amp; acquire</a:t>
              </a:r>
            </a:p>
          </p:txBody>
        </p:sp>
      </p:grpSp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3410853" y="4102827"/>
            <a:ext cx="1809219" cy="979164"/>
            <a:chOff x="1300" y="2784"/>
            <a:chExt cx="1042" cy="682"/>
          </a:xfrm>
        </p:grpSpPr>
        <p:pic>
          <p:nvPicPr>
            <p:cNvPr id="17" name="Picture 2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04" y="2784"/>
              <a:ext cx="438" cy="5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1300" y="3252"/>
              <a:ext cx="1042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/>
                <a:t>retain</a:t>
              </a:r>
            </a:p>
          </p:txBody>
        </p:sp>
      </p:grpSp>
      <p:grpSp>
        <p:nvGrpSpPr>
          <p:cNvPr id="16" name="Group 57"/>
          <p:cNvGrpSpPr>
            <a:grpSpLocks/>
          </p:cNvGrpSpPr>
          <p:nvPr/>
        </p:nvGrpSpPr>
        <p:grpSpPr bwMode="auto">
          <a:xfrm>
            <a:off x="3728978" y="2645159"/>
            <a:ext cx="1219200" cy="1222002"/>
            <a:chOff x="2352" y="1824"/>
            <a:chExt cx="768" cy="768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44" y="1968"/>
              <a:ext cx="345" cy="4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1" name="Oval 56"/>
            <p:cNvSpPr>
              <a:spLocks noChangeArrowheads="1"/>
            </p:cNvSpPr>
            <p:nvPr/>
          </p:nvSpPr>
          <p:spPr bwMode="auto">
            <a:xfrm>
              <a:off x="2352" y="1824"/>
              <a:ext cx="768" cy="768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4465" y="3323167"/>
            <a:ext cx="1038225" cy="6151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6948264" y="3860536"/>
            <a:ext cx="142558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92929"/>
                </a:solidFill>
              </a:rPr>
              <a:t>Transactional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0770" y="3194244"/>
            <a:ext cx="1085850" cy="642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540429" y="3852069"/>
            <a:ext cx="12313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92929"/>
                </a:solidFill>
              </a:rPr>
              <a:t>Descriptive</a:t>
            </a:r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" y="1185598"/>
            <a:ext cx="1085850" cy="642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527299" y="1828536"/>
            <a:ext cx="120924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92929"/>
                </a:solidFill>
              </a:rPr>
              <a:t>Interaction</a:t>
            </a:r>
          </a:p>
        </p:txBody>
      </p:sp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34783" y="1098516"/>
            <a:ext cx="1109663" cy="6601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6952456" y="1723727"/>
            <a:ext cx="166301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Attitudinal Data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433578" y="1649028"/>
            <a:ext cx="4001615" cy="3559859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182653" y="2047019"/>
            <a:ext cx="8621943" cy="2807645"/>
            <a:chOff x="182653" y="2896360"/>
            <a:chExt cx="8621943" cy="3369174"/>
          </a:xfrm>
        </p:grpSpPr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182653" y="3007161"/>
              <a:ext cx="1951175" cy="553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5C5C5C"/>
                  </a:solidFill>
                  <a:latin typeface="Courier New" pitchFamily="49" charset="0"/>
                </a:rPr>
                <a:t>Acquisition channel</a:t>
              </a:r>
            </a:p>
            <a:p>
              <a:pPr algn="ctr"/>
              <a:r>
                <a:rPr lang="en-GB" sz="1200" b="1" dirty="0">
                  <a:solidFill>
                    <a:srgbClr val="5C5C5C"/>
                  </a:solidFill>
                  <a:latin typeface="Courier New" pitchFamily="49" charset="0"/>
                </a:rPr>
                <a:t>Website visits, </a:t>
              </a: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214812" y="5513625"/>
              <a:ext cx="2036128" cy="553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5C5C5C"/>
                  </a:solidFill>
                  <a:latin typeface="Courier New" pitchFamily="49" charset="0"/>
                </a:rPr>
                <a:t>Age, Education,</a:t>
              </a:r>
            </a:p>
            <a:p>
              <a:pPr algn="ctr"/>
              <a:r>
                <a:rPr lang="en-GB" sz="1200" b="1" dirty="0">
                  <a:solidFill>
                    <a:srgbClr val="5C5C5C"/>
                  </a:solidFill>
                  <a:latin typeface="Courier New" pitchFamily="49" charset="0"/>
                </a:rPr>
                <a:t>Gender, Postcode</a:t>
              </a:r>
            </a:p>
          </p:txBody>
        </p:sp>
        <p:sp>
          <p:nvSpPr>
            <p:cNvPr id="34" name="Text Box 17"/>
            <p:cNvSpPr txBox="1">
              <a:spLocks noChangeArrowheads="1"/>
            </p:cNvSpPr>
            <p:nvPr/>
          </p:nvSpPr>
          <p:spPr bwMode="auto">
            <a:xfrm>
              <a:off x="6763754" y="5489937"/>
              <a:ext cx="1851722" cy="7755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5C5C5C"/>
                  </a:solidFill>
                  <a:latin typeface="Courier New" pitchFamily="49" charset="0"/>
                </a:rPr>
                <a:t>Spend, Product Categories, Tenure, Card Type</a:t>
              </a: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6763754" y="2896360"/>
              <a:ext cx="2040842" cy="7755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0D05A3"/>
                  </a:solidFill>
                  <a:latin typeface="Courier New" pitchFamily="49" charset="0"/>
                </a:rPr>
                <a:t>Emails</a:t>
              </a:r>
            </a:p>
            <a:p>
              <a:pPr algn="ctr"/>
              <a:r>
                <a:rPr lang="en-GB" sz="1200" b="1" dirty="0">
                  <a:solidFill>
                    <a:srgbClr val="0D05A3"/>
                  </a:solidFill>
                  <a:latin typeface="Courier New" pitchFamily="49" charset="0"/>
                </a:rPr>
                <a:t>Feedback/Surveys</a:t>
              </a:r>
            </a:p>
            <a:p>
              <a:pPr algn="ctr"/>
              <a:r>
                <a:rPr lang="en-GB" sz="1200" b="1" dirty="0">
                  <a:solidFill>
                    <a:srgbClr val="0D05A3"/>
                  </a:solidFill>
                  <a:latin typeface="Courier New" pitchFamily="49" charset="0"/>
                </a:rPr>
                <a:t>Social Media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744448" y="921704"/>
            <a:ext cx="2056719" cy="1813664"/>
          </a:xfrm>
          <a:prstGeom prst="rect">
            <a:avLst/>
          </a:prstGeom>
          <a:solidFill>
            <a:schemeClr val="bg1">
              <a:alpha val="0"/>
            </a:schemeClr>
          </a:solidFill>
          <a:ln w="317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79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Uncovering Relationships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33706"/>
            <a:ext cx="6056928" cy="380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662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With Rating Scales</a:t>
            </a:r>
          </a:p>
        </p:txBody>
      </p:sp>
      <p:pic>
        <p:nvPicPr>
          <p:cNvPr id="3074" name="Picture 2" descr="http://www.wiscosurvey.com/webhelp/images/rating-sca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41573"/>
            <a:ext cx="1918300" cy="375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qualitytrainingportal.com/resources/fmea/images/form_46a_app4mo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16297"/>
            <a:ext cx="2368924" cy="29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ineeconomist.files.wordpress.com/2008/02/winesca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2033"/>
            <a:ext cx="2472857" cy="320722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342602"/>
      </p:ext>
    </p:extLst>
  </p:cSld>
  <p:clrMapOvr>
    <a:masterClrMapping/>
  </p:clrMapOvr>
</p:sld>
</file>

<file path=ppt/theme/theme1.xml><?xml version="1.0" encoding="utf-8"?>
<a:theme xmlns:a="http://schemas.openxmlformats.org/drawingml/2006/main" name="Smart Vision Europe Q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 Vision Europe Q Template</Template>
  <TotalTime>1789</TotalTime>
  <Words>583</Words>
  <Application>Microsoft Office PowerPoint</Application>
  <PresentationFormat>On-screen Show (16:10)</PresentationFormat>
  <Paragraphs>95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Song Std L</vt:lpstr>
      <vt:lpstr>Arial</vt:lpstr>
      <vt:lpstr>Calibri</vt:lpstr>
      <vt:lpstr>Century Gothic</vt:lpstr>
      <vt:lpstr>Cordia New</vt:lpstr>
      <vt:lpstr>Courier New</vt:lpstr>
      <vt:lpstr>Times New Roman</vt:lpstr>
      <vt:lpstr>Smart Vision Europe Q Template</vt:lpstr>
      <vt:lpstr>Analytics for surveys and customer feedback</vt:lpstr>
      <vt:lpstr>FAQ’s</vt:lpstr>
      <vt:lpstr>PowerPoint Presentation</vt:lpstr>
      <vt:lpstr> Surveys and feedback requests are everywhere</vt:lpstr>
      <vt:lpstr>PowerPoint Presentation</vt:lpstr>
      <vt:lpstr>PowerPoint Presentation</vt:lpstr>
      <vt:lpstr>Feedback data forms a key component in strategic Predictive Analytics applications</vt:lpstr>
      <vt:lpstr>Uncovering Relationships</vt:lpstr>
      <vt:lpstr>Working With Rating Scales</vt:lpstr>
      <vt:lpstr>Satisfaction Prediction and Key Driver Analysis</vt:lpstr>
      <vt:lpstr>Working with Longitudinal Survey Data</vt:lpstr>
      <vt:lpstr>Analysing Open-Ended Text Responses</vt:lpstr>
      <vt:lpstr>Working With Multiple Response Questions</vt:lpstr>
      <vt:lpstr>Advice to get started</vt:lpstr>
      <vt:lpstr>Working with Smart Vision Europe Ltd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Predictive Analytics for Retail:  Understanding Customer Behaviour</dc:title>
  <dc:creator>Q</dc:creator>
  <cp:lastModifiedBy>Jarlath Quinn</cp:lastModifiedBy>
  <cp:revision>107</cp:revision>
  <dcterms:created xsi:type="dcterms:W3CDTF">2013-07-03T08:22:04Z</dcterms:created>
  <dcterms:modified xsi:type="dcterms:W3CDTF">2016-03-11T11:03:43Z</dcterms:modified>
</cp:coreProperties>
</file>