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6"/>
  </p:notesMasterIdLst>
  <p:sldIdLst>
    <p:sldId id="256" r:id="rId2"/>
    <p:sldId id="739" r:id="rId3"/>
    <p:sldId id="560" r:id="rId4"/>
    <p:sldId id="305" r:id="rId5"/>
    <p:sldId id="2147481157" r:id="rId6"/>
    <p:sldId id="2147481158" r:id="rId7"/>
    <p:sldId id="2147481182" r:id="rId8"/>
    <p:sldId id="2147481183" r:id="rId9"/>
    <p:sldId id="2147481181" r:id="rId10"/>
    <p:sldId id="2147481180" r:id="rId11"/>
    <p:sldId id="559" r:id="rId12"/>
    <p:sldId id="737" r:id="rId13"/>
    <p:sldId id="303" r:id="rId14"/>
    <p:sldId id="304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3"/>
    <a:srgbClr val="001D6C"/>
    <a:srgbClr val="7A7399"/>
    <a:srgbClr val="8368A4"/>
    <a:srgbClr val="765B97"/>
    <a:srgbClr val="99278B"/>
    <a:srgbClr val="FA7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93" d="100"/>
          <a:sy n="93" d="100"/>
        </p:scale>
        <p:origin x="1192" y="5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627D0-236A-4DA6-BD2C-B41D704E60F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5DF39-72FD-40CE-B17C-9E0CD35C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9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2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228600"/>
            <a:ext cx="5778500" cy="3611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62FE"/>
                </a:solidFill>
                <a:effectLst/>
                <a:uLnTx/>
                <a:uFillTx/>
                <a:ea typeface="IBM Plex Sans" charset="0"/>
                <a:cs typeface="Arial" panose="020B0604020202020204" pitchFamily="34" charset="0"/>
              </a:rPr>
              <a:t>Forrester Wave 2023: Data Management For Analytics -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62FE"/>
                </a:solidFill>
                <a:effectLst/>
                <a:uLnTx/>
                <a:uFillTx/>
                <a:ea typeface="IBM Plex Sans" charset="0"/>
                <a:cs typeface="Arial" panose="020B0604020202020204" pitchFamily="34" charset="0"/>
              </a:rPr>
              <a:t>https://www.ibm.com/blog/ibm-named-a-leader-in-the-forrester-wave-data-management-for-analytics-q1-2023/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62FE"/>
                </a:solidFill>
                <a:effectLst/>
                <a:uLnTx/>
                <a:uFillTx/>
                <a:ea typeface="IBM Plex Sans" charset="0"/>
                <a:cs typeface="Arial" panose="020B0604020202020204" pitchFamily="34" charset="0"/>
              </a:rPr>
              <a:t>Gartner MQ Cloud Database Management System 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62FE"/>
                </a:solidFill>
                <a:effectLst/>
                <a:uLnTx/>
                <a:uFillTx/>
                <a:ea typeface="IBM Plex Sans" charset="0"/>
                <a:cs typeface="Arial" panose="020B0604020202020204" pitchFamily="34" charset="0"/>
              </a:rPr>
              <a:t>https://www.ibm.com/blogs/journey-to-ai/2021/12/ibm-is-named-a-leader-in-the-2021-gartner-magic-quadrant-for-cloud-database-management-systems-dbms/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62FE"/>
                </a:solidFill>
                <a:effectLst/>
                <a:uLnTx/>
                <a:uFillTx/>
                <a:ea typeface="IBM Plex Sans" charset="0"/>
                <a:cs typeface="Arial" panose="020B0604020202020204" pitchFamily="34" charset="0"/>
              </a:rPr>
              <a:t>Forrester TEI for IBM Data Management 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62FE"/>
                </a:solidFill>
                <a:effectLst/>
                <a:uLnTx/>
                <a:uFillTx/>
                <a:ea typeface="IBM Plex Sans" charset="0"/>
                <a:cs typeface="Arial" panose="020B0604020202020204" pitchFamily="34" charset="0"/>
              </a:rPr>
              <a:t>https://www.ibm.com/downloads/cas/9X4AX5WK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5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25500"/>
            <a:ext cx="29098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2857500"/>
            <a:ext cx="9145588" cy="1439333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66700" y="5296959"/>
            <a:ext cx="1996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5596"/>
                </a:solidFill>
                <a:latin typeface="Century Gothic" pitchFamily="34" charset="0"/>
              </a:rPr>
              <a:t>www.sv-europe.com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26834"/>
            <a:ext cx="6400800" cy="773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7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94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7C127452-517E-47EA-AF86-C5A5C910B85A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19DAB9A-AC91-4A05-8634-19885453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23520"/>
            <a:ext cx="4142232" cy="894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Group Name / DOC ID / Month XX, 2022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9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4 columns, dividers,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40030"/>
            <a:ext cx="1855943" cy="635663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428750"/>
            <a:ext cx="1856538" cy="3571876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428750"/>
            <a:ext cx="1857133" cy="3571876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2" y="1428750"/>
            <a:ext cx="1859514" cy="3571876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240031"/>
            <a:ext cx="1858324" cy="63566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40031"/>
            <a:ext cx="1857133" cy="63566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40031"/>
            <a:ext cx="1859514" cy="63566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/>
          <p:nvPr userDrawn="1"/>
        </p:nvCxnSpPr>
        <p:spPr bwMode="auto">
          <a:xfrm>
            <a:off x="2285702" y="237465"/>
            <a:ext cx="0" cy="476316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/>
          <p:nvPr userDrawn="1"/>
        </p:nvCxnSpPr>
        <p:spPr bwMode="auto">
          <a:xfrm>
            <a:off x="4570262" y="236221"/>
            <a:ext cx="0" cy="476316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/>
          <p:nvPr userDrawn="1"/>
        </p:nvCxnSpPr>
        <p:spPr bwMode="auto">
          <a:xfrm>
            <a:off x="6857107" y="237465"/>
            <a:ext cx="0" cy="476316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B96005D4-0874-989F-217D-8A2592F81D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4" y="5396313"/>
            <a:ext cx="102592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F3A850-F28F-F30E-5505-EA11791B0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5335098"/>
            <a:ext cx="1858324" cy="158750"/>
          </a:xfrm>
        </p:spPr>
        <p:txBody>
          <a:bodyPr/>
          <a:lstStyle/>
          <a:p>
            <a:r>
              <a:rPr lang="en-US" dirty="0"/>
              <a:t>IBM Software | © 2023 IBM Corporation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15708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9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5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94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178550" y="5295195"/>
            <a:ext cx="28889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005596"/>
                </a:solidFill>
                <a:latin typeface="Century Gothic" pitchFamily="34" charset="0"/>
              </a:rPr>
              <a:t>A SELECT INTERNATIONAL COMPANY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7375E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1859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1859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1859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1859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185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-europe.com/buy-spss-onlin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linkedin.com/company/2884281?trk=tyah&amp;trkInfo=tas:smart%20vision%20europe" TargetMode="External"/><Relationship Id="rId7" Type="http://schemas.openxmlformats.org/officeDocument/2006/relationships/hyperlink" Target="https://twitter.com/sveurope" TargetMode="External"/><Relationship Id="rId2" Type="http://schemas.openxmlformats.org/officeDocument/2006/relationships/hyperlink" Target="mailto:info@sv-europ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linkedin.com/company/smart-vision-europe-ltd-" TargetMode="External"/><Relationship Id="rId4" Type="http://schemas.openxmlformats.org/officeDocument/2006/relationships/hyperlink" Target="http://www.sv-europe.com/eu/newsletter" TargetMode="External"/><Relationship Id="rId9" Type="http://schemas.openxmlformats.org/officeDocument/2006/relationships/hyperlink" Target="https://www.facebook.com/smartvisioneurop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513822"/>
            <a:ext cx="6400800" cy="773801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Jarlath Quinn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536" y="2929508"/>
            <a:ext cx="8568952" cy="1225550"/>
          </a:xfrm>
        </p:spPr>
        <p:txBody>
          <a:bodyPr>
            <a:noAutofit/>
          </a:bodyPr>
          <a:lstStyle/>
          <a:p>
            <a:r>
              <a:rPr lang="en-GB" sz="2800" b="0" dirty="0">
                <a:solidFill>
                  <a:schemeClr val="bg1"/>
                </a:solidFill>
              </a:rPr>
              <a:t>An Overview of IBM Watson Studio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40446-3324-CC64-D22E-74F00C72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178" y="427515"/>
            <a:ext cx="2927794" cy="2429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7132F-01AB-F7D9-DCB3-AE4298D95D61}"/>
              </a:ext>
            </a:extLst>
          </p:cNvPr>
          <p:cNvSpPr txBox="1"/>
          <p:nvPr/>
        </p:nvSpPr>
        <p:spPr>
          <a:xfrm>
            <a:off x="3779912" y="697260"/>
            <a:ext cx="2239788" cy="58477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IBM Plex Sans Medium" panose="020B0503050203000203" pitchFamily="34" charset="0"/>
              </a:rPr>
              <a:t>watson</a:t>
            </a:r>
            <a:r>
              <a:rPr lang="en-US" sz="3200" dirty="0">
                <a:solidFill>
                  <a:schemeClr val="accent1"/>
                </a:solidFill>
                <a:latin typeface="IBM Plex Sans Medium" panose="020B0503050203000203" pitchFamily="34" charset="0"/>
              </a:rPr>
              <a:t>x.</a:t>
            </a:r>
            <a:r>
              <a:rPr lang="en-US" sz="3200" dirty="0">
                <a:latin typeface="IBM Plex Sans Medium" panose="020B0503050203000203" pitchFamily="34" charset="0"/>
              </a:rPr>
              <a:t>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221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870F-2BCD-D032-E9C3-B54F5E75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466048"/>
            <a:ext cx="1865714" cy="1507544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</a:pPr>
            <a:br>
              <a:rPr lang="en-US" sz="1850" dirty="0"/>
            </a:br>
            <a:r>
              <a:rPr lang="en-US" sz="1850" dirty="0"/>
              <a:t>IBM is regarded as a </a:t>
            </a:r>
            <a:r>
              <a:rPr lang="en-US" sz="1850" dirty="0">
                <a:solidFill>
                  <a:schemeClr val="accent1"/>
                </a:solidFill>
              </a:rPr>
              <a:t>leader</a:t>
            </a:r>
            <a:r>
              <a:rPr lang="en-US" sz="1850" dirty="0"/>
              <a:t> </a:t>
            </a:r>
            <a:br>
              <a:rPr lang="en-US" sz="1850" dirty="0"/>
            </a:br>
            <a:r>
              <a:rPr lang="en-US" sz="1850" dirty="0"/>
              <a:t>in the </a:t>
            </a:r>
            <a:r>
              <a:rPr lang="en-US" sz="1850" dirty="0">
                <a:solidFill>
                  <a:schemeClr val="accent1"/>
                </a:solidFill>
              </a:rPr>
              <a:t>AI and </a:t>
            </a:r>
            <a:r>
              <a:rPr lang="en-US" sz="1850" dirty="0" err="1">
                <a:solidFill>
                  <a:schemeClr val="accent1"/>
                </a:solidFill>
              </a:rPr>
              <a:t>MLOps</a:t>
            </a:r>
            <a:r>
              <a:rPr lang="en-US" sz="1850" dirty="0">
                <a:solidFill>
                  <a:schemeClr val="accent1"/>
                </a:solidFill>
              </a:rPr>
              <a:t> </a:t>
            </a:r>
            <a:r>
              <a:rPr lang="en-US" sz="1850" dirty="0">
                <a:solidFill>
                  <a:srgbClr val="000000"/>
                </a:solidFill>
              </a:rPr>
              <a:t>market</a:t>
            </a:r>
            <a:endParaRPr lang="en-US" sz="1875" dirty="0">
              <a:solidFill>
                <a:srgbClr val="000000"/>
              </a:solidFill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00CD8670-CEE9-49DC-5D92-751980792FFD}"/>
              </a:ext>
            </a:extLst>
          </p:cNvPr>
          <p:cNvSpPr txBox="1">
            <a:spLocks/>
          </p:cNvSpPr>
          <p:nvPr/>
        </p:nvSpPr>
        <p:spPr>
          <a:xfrm>
            <a:off x="2499987" y="2461646"/>
            <a:ext cx="1858324" cy="79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marL="0" marR="0" indent="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329184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658368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987552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1143000" marR="0" indent="-457200" algn="l" defTabSz="2438400" rtl="0" eaLnBrk="1" latinLnBrk="0" hangingPunct="1">
              <a:lnSpc>
                <a:spcPct val="11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184306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2205631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256820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2930769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US" sz="1350" dirty="0"/>
              <a:t>IDC Marketscape: </a:t>
            </a:r>
            <a:br>
              <a:rPr lang="en-US" sz="1350" dirty="0"/>
            </a:br>
            <a:r>
              <a:rPr lang="en-US" sz="1350" dirty="0"/>
              <a:t>Leader in Worldwide Machine Learning Operations Platforms 2022 Vendor Assessment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371F6E68-D997-C06A-660C-AE28EAE5A114}"/>
              </a:ext>
            </a:extLst>
          </p:cNvPr>
          <p:cNvSpPr txBox="1">
            <a:spLocks/>
          </p:cNvSpPr>
          <p:nvPr/>
        </p:nvSpPr>
        <p:spPr>
          <a:xfrm>
            <a:off x="4785691" y="2461646"/>
            <a:ext cx="1857133" cy="96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marL="0" marR="0" indent="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329184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658368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987552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1143000" marR="0" indent="-457200" algn="l" defTabSz="2438400" rtl="0" eaLnBrk="1" latinLnBrk="0" hangingPunct="1">
              <a:lnSpc>
                <a:spcPct val="11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184306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2205631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256820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2930769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128619">
              <a:defRPr>
                <a:solidFill>
                  <a:srgbClr val="000000"/>
                </a:solidFill>
              </a:defRPr>
            </a:pPr>
            <a:r>
              <a:rPr lang="en-US" sz="1350" dirty="0"/>
              <a:t>Gartner Magic </a:t>
            </a:r>
            <a:br>
              <a:rPr lang="en-US" sz="1350" dirty="0"/>
            </a:br>
            <a:r>
              <a:rPr lang="en-US" sz="1350" dirty="0"/>
              <a:t>Quadrant for Data Science and Machine Learning Platforms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297913B-41E8-9256-7DC9-613B72338F6A}"/>
              </a:ext>
            </a:extLst>
          </p:cNvPr>
          <p:cNvSpPr txBox="1">
            <a:spLocks/>
          </p:cNvSpPr>
          <p:nvPr/>
        </p:nvSpPr>
        <p:spPr>
          <a:xfrm>
            <a:off x="7071392" y="2461646"/>
            <a:ext cx="1859514" cy="79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marL="0" marR="0" indent="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329184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658368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987552" marR="0" indent="-329184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1143000" marR="0" indent="-457200" algn="l" defTabSz="2438400" rtl="0" eaLnBrk="1" latinLnBrk="0" hangingPunct="1">
              <a:lnSpc>
                <a:spcPct val="11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184306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2205631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256820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2930769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US" sz="1350" dirty="0">
                <a:solidFill>
                  <a:schemeClr val="accent6">
                    <a:lumMod val="10000"/>
                  </a:schemeClr>
                </a:solidFill>
              </a:rPr>
              <a:t>Forrester Wave:</a:t>
            </a:r>
          </a:p>
          <a:p>
            <a:r>
              <a:rPr lang="en-US" sz="1350" dirty="0">
                <a:solidFill>
                  <a:schemeClr val="accent6">
                    <a:lumMod val="10000"/>
                  </a:schemeClr>
                </a:solidFill>
              </a:rPr>
              <a:t>Multimodal Predictive Analytics and Machine Learning</a:t>
            </a:r>
          </a:p>
        </p:txBody>
      </p:sp>
      <p:pic>
        <p:nvPicPr>
          <p:cNvPr id="4" name="Picture 4" descr="IDC_MarketScape Graphic Licensed for External Use_2022 WW MLOps Platforms MarketScape.png">
            <a:extLst>
              <a:ext uri="{FF2B5EF4-FFF2-40B4-BE49-F238E27FC236}">
                <a16:creationId xmlns:a16="http://schemas.microsoft.com/office/drawing/2014/main" id="{12870A01-4034-FA64-FE78-CEA67AF9E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50" y="534039"/>
            <a:ext cx="1849472" cy="18563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EA4C2B6-71B5-6DE0-AD2A-7041BAA71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5" b="7131"/>
          <a:stretch/>
        </p:blipFill>
        <p:spPr>
          <a:xfrm>
            <a:off x="4720270" y="533154"/>
            <a:ext cx="1861640" cy="1832857"/>
          </a:xfrm>
          <a:prstGeom prst="rect">
            <a:avLst/>
          </a:prstGeom>
        </p:spPr>
      </p:pic>
      <p:pic>
        <p:nvPicPr>
          <p:cNvPr id="6" name="Picture 6" descr="Screenshot 2023-05-05 at 10.51.39.png">
            <a:extLst>
              <a:ext uri="{FF2B5EF4-FFF2-40B4-BE49-F238E27FC236}">
                <a16:creationId xmlns:a16="http://schemas.microsoft.com/office/drawing/2014/main" id="{6A794252-0AC5-8C25-1780-D11397B8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895" y="509967"/>
            <a:ext cx="1846078" cy="18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412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22195-D719-486E-8A6F-C7B74E98E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553244"/>
            <a:ext cx="4176464" cy="488081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A711C0-CBD5-4AA3-B5B3-6F0718237F6C}"/>
              </a:ext>
            </a:extLst>
          </p:cNvPr>
          <p:cNvSpPr txBox="1"/>
          <p:nvPr/>
        </p:nvSpPr>
        <p:spPr>
          <a:xfrm>
            <a:off x="323528" y="91328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Online training materials free to Smart Vision customers or available for purchase</a:t>
            </a:r>
          </a:p>
        </p:txBody>
      </p:sp>
    </p:spTree>
    <p:extLst>
      <p:ext uri="{BB962C8B-B14F-4D97-AF65-F5344CB8AC3E}">
        <p14:creationId xmlns:p14="http://schemas.microsoft.com/office/powerpoint/2010/main" val="239485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Smart Vision Europe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8EC9E-9034-FBCB-4E4E-4E6BA2CA0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81806"/>
            <a:ext cx="8229600" cy="432048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Consulting Services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960296-2E41-7E7C-888B-462BA9AD65C8}"/>
              </a:ext>
            </a:extLst>
          </p:cNvPr>
          <p:cNvSpPr/>
          <p:nvPr/>
        </p:nvSpPr>
        <p:spPr>
          <a:xfrm>
            <a:off x="179508" y="1918072"/>
            <a:ext cx="2772310" cy="271679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Project Support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Purchase 1-2 days of consultancy time to have an expert work alongside you on your own project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DEF745-BB1C-51D8-7B4F-30FD4B7E369E}"/>
              </a:ext>
            </a:extLst>
          </p:cNvPr>
          <p:cNvSpPr/>
          <p:nvPr/>
        </p:nvSpPr>
        <p:spPr>
          <a:xfrm>
            <a:off x="3153720" y="1918072"/>
            <a:ext cx="2772308" cy="267687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Analytics Advice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Give us 3-5 days to investigate your data &amp; analytical strategy and we’ll present our recommendations re: improvements &amp; alternatives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166E51-4624-C1E8-360C-EC7B9B5F4FB1}"/>
              </a:ext>
            </a:extLst>
          </p:cNvPr>
          <p:cNvSpPr/>
          <p:nvPr/>
        </p:nvSpPr>
        <p:spPr>
          <a:xfrm>
            <a:off x="6127930" y="1941614"/>
            <a:ext cx="2908566" cy="271679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Analytical Deep-Dive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Let us explore your data landscape to test hypotheses, identify problem areas, find key outcome drivers or develop new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4890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Smart Vision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241" y="985292"/>
            <a:ext cx="8435280" cy="3888432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Sourcing Software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You can buy your analytical software from us often with discounts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Assist with selection, pilot, implementation &amp; support of analytical tools</a:t>
            </a:r>
          </a:p>
          <a:p>
            <a:pPr lvl="1"/>
            <a:r>
              <a:rPr lang="en-GB" dirty="0">
                <a:solidFill>
                  <a:schemeClr val="tx2"/>
                </a:solidFill>
                <a:hlinkClick r:id="rId2"/>
              </a:rPr>
              <a:t>http://www.sv-europe.com/buy-spss-online/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Training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Formal classroom/virtual training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Custom course development 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Informal ‘bite-size’ training split over time</a:t>
            </a:r>
          </a:p>
          <a:p>
            <a:r>
              <a:rPr lang="en-GB" b="1" dirty="0">
                <a:solidFill>
                  <a:schemeClr val="tx2"/>
                </a:solidFill>
              </a:rPr>
              <a:t>Advice and Support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‘No strings attached’ technical and business advice relating to analytics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Tracked technical support services around the IBM SPSS product 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196168"/>
            <a:ext cx="6400800" cy="773801"/>
          </a:xfrm>
        </p:spPr>
        <p:txBody>
          <a:bodyPr/>
          <a:lstStyle/>
          <a:p>
            <a:r>
              <a:rPr lang="en-GB" sz="3600" dirty="0"/>
              <a:t>Thank you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48225" y="486833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+mn-lt"/>
              </a:rPr>
              <a:t>Contact us: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+44 (0)207 786 3568</a:t>
            </a:r>
          </a:p>
          <a:p>
            <a:r>
              <a:rPr lang="en-GB" dirty="0">
                <a:latin typeface="+mn-lt"/>
                <a:hlinkClick r:id="rId2"/>
              </a:rPr>
              <a:t>info@sv-europe.com</a:t>
            </a:r>
            <a:endParaRPr lang="en-GB" dirty="0">
              <a:latin typeface="+mn-lt"/>
            </a:endParaRPr>
          </a:p>
          <a:p>
            <a:r>
              <a:rPr lang="en-GB" dirty="0"/>
              <a:t>T</a:t>
            </a:r>
            <a:r>
              <a:rPr lang="en-GB" dirty="0">
                <a:latin typeface="+mn-lt"/>
              </a:rPr>
              <a:t>witter: @</a:t>
            </a:r>
            <a:r>
              <a:rPr lang="en-GB" dirty="0" err="1">
                <a:latin typeface="+mn-lt"/>
              </a:rPr>
              <a:t>sveurope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hlinkClick r:id="rId3"/>
              </a:rPr>
              <a:t>Follow us on Linked In</a:t>
            </a:r>
            <a:endParaRPr lang="en-GB" dirty="0">
              <a:latin typeface="+mn-lt"/>
            </a:endParaRPr>
          </a:p>
          <a:p>
            <a:r>
              <a:rPr lang="en-GB" dirty="0">
                <a:solidFill>
                  <a:srgbClr val="C00000"/>
                </a:solidFill>
                <a:latin typeface="+mn-lt"/>
                <a:hlinkClick r:id="rId4"/>
              </a:rPr>
              <a:t>Sign up for our Newsletter</a:t>
            </a:r>
            <a:endParaRPr lang="en-GB" dirty="0">
              <a:solidFill>
                <a:srgbClr val="C00000"/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b="1" dirty="0"/>
          </a:p>
        </p:txBody>
      </p:sp>
      <p:pic>
        <p:nvPicPr>
          <p:cNvPr id="1027" name="Picture 3" descr="linked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89714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wit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64633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hlinkClick r:id="rId9"/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>
            <a:hlinkClick r:id="rId7"/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8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513822"/>
            <a:ext cx="6400800" cy="773801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Jarlath Quinn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536" y="2929508"/>
            <a:ext cx="8568952" cy="1225550"/>
          </a:xfrm>
        </p:spPr>
        <p:txBody>
          <a:bodyPr>
            <a:noAutofit/>
          </a:bodyPr>
          <a:lstStyle/>
          <a:p>
            <a:r>
              <a:rPr lang="en-GB" sz="2800" b="0" dirty="0">
                <a:solidFill>
                  <a:schemeClr val="bg1"/>
                </a:solidFill>
              </a:rPr>
              <a:t>An Overview of IBM Watson Studio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40446-3324-CC64-D22E-74F00C72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36" y="427515"/>
            <a:ext cx="2927794" cy="2429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7132F-01AB-F7D9-DCB3-AE4298D95D61}"/>
              </a:ext>
            </a:extLst>
          </p:cNvPr>
          <p:cNvSpPr txBox="1"/>
          <p:nvPr/>
        </p:nvSpPr>
        <p:spPr>
          <a:xfrm>
            <a:off x="3779912" y="697260"/>
            <a:ext cx="2239788" cy="58477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IBM Plex Sans Medium" panose="020B0503050203000203" pitchFamily="34" charset="0"/>
              </a:rPr>
              <a:t>watson</a:t>
            </a:r>
            <a:r>
              <a:rPr lang="en-US" sz="3200" dirty="0">
                <a:solidFill>
                  <a:schemeClr val="accent1"/>
                </a:solidFill>
                <a:latin typeface="IBM Plex Sans Medium" panose="020B0503050203000203" pitchFamily="34" charset="0"/>
              </a:rPr>
              <a:t>x.</a:t>
            </a:r>
            <a:r>
              <a:rPr lang="en-US" sz="3200" dirty="0">
                <a:latin typeface="IBM Plex Sans Medium" panose="020B0503050203000203" pitchFamily="34" charset="0"/>
              </a:rPr>
              <a:t>ai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9F6FB-8C3A-CD09-F5F1-3F5F5C741BC9}"/>
              </a:ext>
            </a:extLst>
          </p:cNvPr>
          <p:cNvSpPr txBox="1"/>
          <p:nvPr/>
        </p:nvSpPr>
        <p:spPr>
          <a:xfrm>
            <a:off x="3779912" y="4585692"/>
            <a:ext cx="48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</a:rPr>
              <a:t>Just waiting for all attendees to join…</a:t>
            </a:r>
          </a:p>
        </p:txBody>
      </p:sp>
    </p:spTree>
    <p:extLst>
      <p:ext uri="{BB962C8B-B14F-4D97-AF65-F5344CB8AC3E}">
        <p14:creationId xmlns:p14="http://schemas.microsoft.com/office/powerpoint/2010/main" val="119507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/>
          <a:lstStyle/>
          <a:p>
            <a:r>
              <a:rPr lang="en-GB" dirty="0"/>
              <a:t>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5292"/>
            <a:ext cx="8820472" cy="37711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Is this session being recorded? Yes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Can I get a copy of the slides? Yes, we’ll email links to download materials after the session has ended.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Can we arrange a re-run for colleagues? Yes, just ask us.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How can I ask questions? All lines are muted so please use the chat panel – if we run out of time we will follow up with you.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48255-32FF-CEAD-0B54-8E92489F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4039270"/>
            <a:ext cx="6264696" cy="10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49371"/>
            <a:ext cx="5144455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Gold accredited partner to IBM. Partner to Predictive Solutions and DataRobot specialising in advanced analytics &amp; big data technologies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Work with open-source technologies (R, Python, Spark etc.)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 Team each has 15 to 30 years of experience working in the advanced and predictive analytics industry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B5B795-2B7B-4C35-91A1-D86732E0E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5893" y="1871719"/>
            <a:ext cx="4329849" cy="3381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Deep experience of applied advanced analytics applications across sectors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Retail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Gaming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Utilities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Insurance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Telecommunications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Media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FMCG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7" y="575575"/>
            <a:ext cx="2465319" cy="1296144"/>
          </a:xfrm>
          <a:prstGeom prst="rect">
            <a:avLst/>
          </a:prstGeom>
        </p:spPr>
      </p:pic>
      <p:pic>
        <p:nvPicPr>
          <p:cNvPr id="7" name="Picture 2" descr="Image result for predictive solutions logo">
            <a:extLst>
              <a:ext uri="{FF2B5EF4-FFF2-40B4-BE49-F238E27FC236}">
                <a16:creationId xmlns:a16="http://schemas.microsoft.com/office/drawing/2014/main" id="{CAE1D0C2-553A-4B83-9F3A-158A652F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03" y="850310"/>
            <a:ext cx="1532695" cy="7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9FD62E-A851-410B-BFD0-8D866762D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236" y="780080"/>
            <a:ext cx="1484741" cy="887133"/>
          </a:xfrm>
          <a:prstGeom prst="rect">
            <a:avLst/>
          </a:prstGeom>
        </p:spPr>
      </p:pic>
      <p:pic>
        <p:nvPicPr>
          <p:cNvPr id="1026" name="Picture 2" descr="IBM califica a SAIMA Solutions, empresa experta en planificación ...">
            <a:extLst>
              <a:ext uri="{FF2B5EF4-FFF2-40B4-BE49-F238E27FC236}">
                <a16:creationId xmlns:a16="http://schemas.microsoft.com/office/drawing/2014/main" id="{A722E802-4B85-E3FF-D133-C31C889C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92" y="850310"/>
            <a:ext cx="1962692" cy="8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5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F6A385-FD60-49EA-07CA-E2378EC29927}"/>
              </a:ext>
            </a:extLst>
          </p:cNvPr>
          <p:cNvSpPr/>
          <p:nvPr/>
        </p:nvSpPr>
        <p:spPr>
          <a:xfrm>
            <a:off x="35496" y="1633364"/>
            <a:ext cx="9108504" cy="2304256"/>
          </a:xfrm>
          <a:prstGeom prst="rect">
            <a:avLst/>
          </a:prstGeom>
          <a:solidFill>
            <a:srgbClr val="001D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18AD4-44E1-8B4E-7FFA-9267F7ED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5" y="505078"/>
            <a:ext cx="6525931" cy="1362227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000000"/>
                </a:solidFill>
                <a:latin typeface="IBM Plex Sans SemiBold" panose="020B0503050203000203" pitchFamily="34" charset="0"/>
              </a:rPr>
              <a:t>Watson</a:t>
            </a:r>
            <a:r>
              <a:rPr lang="en-US" b="1" dirty="0" err="1">
                <a:solidFill>
                  <a:srgbClr val="0F62FE"/>
                </a:solidFill>
                <a:latin typeface="IBM Plex Sans SemiBold" panose="020B0503050203000203" pitchFamily="34" charset="0"/>
              </a:rPr>
              <a:t>x</a:t>
            </a:r>
            <a:r>
              <a:rPr lang="en-US" b="1" dirty="0">
                <a:solidFill>
                  <a:srgbClr val="0F62FE"/>
                </a:solidFill>
                <a:latin typeface="IBM Plex Sans SemiBold" panose="020B0503050203000203" pitchFamily="34" charset="0"/>
              </a:rPr>
              <a:t> </a:t>
            </a:r>
            <a:r>
              <a:rPr lang="en-US" b="1" dirty="0">
                <a:latin typeface="IBM Plex Sans SemiBold" panose="020B0503050203000203" pitchFamily="34" charset="0"/>
              </a:rPr>
              <a:t>– IBM’s </a:t>
            </a:r>
            <a:r>
              <a:rPr lang="en-GB" b="0" i="0" dirty="0">
                <a:effectLst/>
                <a:latin typeface="arial" panose="020B0604020202020204" pitchFamily="34" charset="0"/>
              </a:rPr>
              <a:t>AI &amp; Data Platform </a:t>
            </a:r>
            <a:r>
              <a:rPr lang="en-US" b="1" dirty="0">
                <a:latin typeface="IBM Plex Sans SemiBold" panose="020B0503050203000203" pitchFamily="34" charset="0"/>
              </a:rPr>
              <a:t>  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A4B28-D6C6-9003-9671-2E32CB53D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717616" y="13663354"/>
            <a:ext cx="92975" cy="92333"/>
          </a:xfrm>
        </p:spPr>
        <p:txBody>
          <a:bodyPr/>
          <a:lstStyle/>
          <a:p>
            <a:pPr defTabSz="685792"/>
            <a:fld id="{59395FB3-9C97-154F-86B2-7E381B951268}" type="slidenum">
              <a:rPr lang="en-US">
                <a:solidFill>
                  <a:srgbClr val="000000"/>
                </a:solidFill>
              </a:rPr>
              <a:pPr defTabSz="685792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2B1884-F553-405F-9166-805775A273E7}"/>
              </a:ext>
            </a:extLst>
          </p:cNvPr>
          <p:cNvGrpSpPr/>
          <p:nvPr/>
        </p:nvGrpSpPr>
        <p:grpSpPr>
          <a:xfrm>
            <a:off x="251520" y="1791180"/>
            <a:ext cx="8785443" cy="1684545"/>
            <a:chOff x="1297503" y="5295085"/>
            <a:chExt cx="21927703" cy="3187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909E99-3B06-450A-62DB-E25A3D75B30B}"/>
                </a:ext>
              </a:extLst>
            </p:cNvPr>
            <p:cNvSpPr txBox="1"/>
            <p:nvPr/>
          </p:nvSpPr>
          <p:spPr>
            <a:xfrm>
              <a:off x="8845983" y="7258183"/>
              <a:ext cx="5111358" cy="989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792">
                <a:spcBef>
                  <a:spcPts val="1000"/>
                </a:spcBef>
              </a:pPr>
              <a:r>
                <a:rPr lang="en-US" sz="1400" b="1" dirty="0">
                  <a:solidFill>
                    <a:srgbClr val="FFFFFF"/>
                  </a:solidFill>
                  <a:latin typeface="IBM Plex Sans Light"/>
                </a:rPr>
                <a:t>Scale AI workloads, for all your data, anywhere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4F156B-7427-EF4D-8272-401C9C864DC3}"/>
                </a:ext>
              </a:extLst>
            </p:cNvPr>
            <p:cNvSpPr txBox="1"/>
            <p:nvPr/>
          </p:nvSpPr>
          <p:spPr>
            <a:xfrm>
              <a:off x="1297503" y="7222035"/>
              <a:ext cx="5111358" cy="989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792">
                <a:spcBef>
                  <a:spcPts val="1000"/>
                </a:spcBef>
              </a:pPr>
              <a:r>
                <a:rPr lang="en-US" sz="1400" b="1" dirty="0">
                  <a:solidFill>
                    <a:srgbClr val="FFFFFF"/>
                  </a:solidFill>
                  <a:latin typeface="IBM Plex Sans Light"/>
                </a:rPr>
                <a:t>Train, validate, tune and deploy AI models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52940E-0CB2-77BB-64A2-C105CC631A1C}"/>
                </a:ext>
              </a:extLst>
            </p:cNvPr>
            <p:cNvSpPr txBox="1"/>
            <p:nvPr/>
          </p:nvSpPr>
          <p:spPr>
            <a:xfrm>
              <a:off x="16574189" y="7084778"/>
              <a:ext cx="6014360" cy="1397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792">
                <a:spcBef>
                  <a:spcPts val="1000"/>
                </a:spcBef>
              </a:pPr>
              <a:r>
                <a:rPr lang="en-US" sz="1400" b="1" dirty="0">
                  <a:solidFill>
                    <a:srgbClr val="FFFFFF"/>
                  </a:solidFill>
                  <a:latin typeface="IBM Plex Sans Light"/>
                </a:rPr>
                <a:t>Administer responsible, transparent and explainable data and AI workflows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070742-1970-73FC-7296-1F943F084296}"/>
                </a:ext>
              </a:extLst>
            </p:cNvPr>
            <p:cNvSpPr txBox="1"/>
            <p:nvPr/>
          </p:nvSpPr>
          <p:spPr>
            <a:xfrm>
              <a:off x="1846404" y="5388089"/>
              <a:ext cx="5895976" cy="914400"/>
            </a:xfrm>
            <a:prstGeom prst="rect">
              <a:avLst/>
            </a:prstGeom>
            <a:solidFill>
              <a:srgbClr val="001D6C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rtlCol="0">
              <a:noAutofit/>
            </a:bodyPr>
            <a:lstStyle/>
            <a:p>
              <a:pPr defTabSz="914378">
                <a:spcBef>
                  <a:spcPts val="1088"/>
                </a:spcBef>
                <a:buSzPct val="100000"/>
              </a:pPr>
              <a:r>
                <a:rPr lang="en-US" sz="2400" b="1" kern="0" dirty="0" err="1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watson</a:t>
              </a:r>
              <a:r>
                <a:rPr lang="en-US" sz="2400" b="1" kern="0" dirty="0" err="1">
                  <a:solidFill>
                    <a:srgbClr val="33B1FF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x</a:t>
              </a:r>
              <a:r>
                <a:rPr lang="en-US" sz="2400" b="1" kern="0" dirty="0" err="1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.ai</a:t>
              </a:r>
              <a:endParaRPr lang="en-US" sz="2400" b="1" kern="0" dirty="0">
                <a:solidFill>
                  <a:schemeClr val="bg1"/>
                </a:solidFill>
                <a:latin typeface="IBM Plex Sans SemiBold" panose="020B0503050203000203" pitchFamily="34" charset="0"/>
                <a:ea typeface="+mj-ea"/>
                <a:cs typeface="+mj-cs"/>
                <a:sym typeface="IBM Plex Sans Ligh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887A2A-EB83-B667-C062-BD92ADAABBEB}"/>
                </a:ext>
              </a:extLst>
            </p:cNvPr>
            <p:cNvSpPr txBox="1"/>
            <p:nvPr/>
          </p:nvSpPr>
          <p:spPr>
            <a:xfrm>
              <a:off x="8528166" y="5388087"/>
              <a:ext cx="6183049" cy="914400"/>
            </a:xfrm>
            <a:prstGeom prst="rect">
              <a:avLst/>
            </a:prstGeom>
            <a:solidFill>
              <a:srgbClr val="001D6C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rtlCol="0">
              <a:noAutofit/>
            </a:bodyPr>
            <a:lstStyle/>
            <a:p>
              <a:pPr defTabSz="914378">
                <a:spcBef>
                  <a:spcPts val="1088"/>
                </a:spcBef>
                <a:buSzPct val="100000"/>
              </a:pPr>
              <a:r>
                <a:rPr lang="en-US" sz="2400" b="1" kern="0" dirty="0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watson</a:t>
              </a:r>
              <a:r>
                <a:rPr lang="en-US" sz="2400" b="1" kern="0" dirty="0">
                  <a:solidFill>
                    <a:srgbClr val="33B1FF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x</a:t>
              </a:r>
              <a:r>
                <a:rPr lang="en-US" sz="2400" b="1" kern="0" dirty="0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.data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5693BE-9A79-889B-5CF9-24099E2A5DF0}"/>
                </a:ext>
              </a:extLst>
            </p:cNvPr>
            <p:cNvSpPr txBox="1"/>
            <p:nvPr/>
          </p:nvSpPr>
          <p:spPr>
            <a:xfrm>
              <a:off x="15497000" y="5295085"/>
              <a:ext cx="7728206" cy="914400"/>
            </a:xfrm>
            <a:prstGeom prst="rect">
              <a:avLst/>
            </a:prstGeom>
            <a:solidFill>
              <a:srgbClr val="001D6C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rtlCol="0">
              <a:noAutofit/>
            </a:bodyPr>
            <a:lstStyle/>
            <a:p>
              <a:pPr defTabSz="914378">
                <a:spcBef>
                  <a:spcPts val="1088"/>
                </a:spcBef>
                <a:buSzPct val="100000"/>
              </a:pPr>
              <a:r>
                <a:rPr lang="en-US" sz="2400" b="1" kern="0" dirty="0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watson</a:t>
              </a:r>
              <a:r>
                <a:rPr lang="en-US" sz="2400" b="1" kern="0" dirty="0">
                  <a:solidFill>
                    <a:srgbClr val="33B1FF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x</a:t>
              </a:r>
              <a:r>
                <a:rPr lang="en-US" sz="2400" b="1" kern="0" dirty="0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.governance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71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F6A385-FD60-49EA-07CA-E2378EC29927}"/>
              </a:ext>
            </a:extLst>
          </p:cNvPr>
          <p:cNvSpPr/>
          <p:nvPr/>
        </p:nvSpPr>
        <p:spPr>
          <a:xfrm>
            <a:off x="35496" y="1633364"/>
            <a:ext cx="9108504" cy="2304256"/>
          </a:xfrm>
          <a:prstGeom prst="rect">
            <a:avLst/>
          </a:prstGeom>
          <a:solidFill>
            <a:srgbClr val="001D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18AD4-44E1-8B4E-7FFA-9267F7ED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5" y="505078"/>
            <a:ext cx="6525931" cy="1362227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000000"/>
                </a:solidFill>
                <a:latin typeface="IBM Plex Sans SemiBold" panose="020B0503050203000203" pitchFamily="34" charset="0"/>
              </a:rPr>
              <a:t>Watson</a:t>
            </a:r>
            <a:r>
              <a:rPr lang="en-US" b="1" dirty="0" err="1">
                <a:solidFill>
                  <a:srgbClr val="0F62FE"/>
                </a:solidFill>
                <a:latin typeface="IBM Plex Sans SemiBold" panose="020B0503050203000203" pitchFamily="34" charset="0"/>
              </a:rPr>
              <a:t>x</a:t>
            </a:r>
            <a:r>
              <a:rPr lang="en-US" b="1" dirty="0">
                <a:solidFill>
                  <a:srgbClr val="0F62FE"/>
                </a:solidFill>
                <a:latin typeface="IBM Plex Sans SemiBold" panose="020B0503050203000203" pitchFamily="34" charset="0"/>
              </a:rPr>
              <a:t> </a:t>
            </a:r>
            <a:r>
              <a:rPr lang="en-US" b="1" dirty="0">
                <a:latin typeface="IBM Plex Sans SemiBold" panose="020B0503050203000203" pitchFamily="34" charset="0"/>
              </a:rPr>
              <a:t>– IBM’s </a:t>
            </a:r>
            <a:r>
              <a:rPr lang="en-GB" b="0" i="0" dirty="0">
                <a:effectLst/>
                <a:latin typeface="arial" panose="020B0604020202020204" pitchFamily="34" charset="0"/>
              </a:rPr>
              <a:t>AI &amp; Data Platform </a:t>
            </a:r>
            <a:r>
              <a:rPr lang="en-US" b="1" dirty="0">
                <a:latin typeface="IBM Plex Sans SemiBold" panose="020B0503050203000203" pitchFamily="34" charset="0"/>
              </a:rPr>
              <a:t>  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A4B28-D6C6-9003-9671-2E32CB53D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717616" y="13663354"/>
            <a:ext cx="92975" cy="92333"/>
          </a:xfrm>
        </p:spPr>
        <p:txBody>
          <a:bodyPr/>
          <a:lstStyle/>
          <a:p>
            <a:pPr defTabSz="685792"/>
            <a:fld id="{59395FB3-9C97-154F-86B2-7E381B951268}" type="slidenum">
              <a:rPr lang="en-US">
                <a:solidFill>
                  <a:srgbClr val="000000"/>
                </a:solidFill>
              </a:rPr>
              <a:pPr defTabSz="685792"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2B1884-F553-405F-9166-805775A273E7}"/>
              </a:ext>
            </a:extLst>
          </p:cNvPr>
          <p:cNvGrpSpPr/>
          <p:nvPr/>
        </p:nvGrpSpPr>
        <p:grpSpPr>
          <a:xfrm>
            <a:off x="251520" y="1791180"/>
            <a:ext cx="8785443" cy="1684545"/>
            <a:chOff x="1297503" y="5295085"/>
            <a:chExt cx="21927703" cy="3187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909E99-3B06-450A-62DB-E25A3D75B30B}"/>
                </a:ext>
              </a:extLst>
            </p:cNvPr>
            <p:cNvSpPr txBox="1"/>
            <p:nvPr/>
          </p:nvSpPr>
          <p:spPr>
            <a:xfrm>
              <a:off x="8845983" y="7258183"/>
              <a:ext cx="5111358" cy="989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792">
                <a:spcBef>
                  <a:spcPts val="1000"/>
                </a:spcBef>
              </a:pPr>
              <a:r>
                <a:rPr lang="en-US" sz="1400" b="1" dirty="0">
                  <a:solidFill>
                    <a:srgbClr val="FFFFFF"/>
                  </a:solidFill>
                  <a:latin typeface="IBM Plex Sans Light"/>
                </a:rPr>
                <a:t>Scale AI workloads, for all your data, anywhere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4F156B-7427-EF4D-8272-401C9C864DC3}"/>
                </a:ext>
              </a:extLst>
            </p:cNvPr>
            <p:cNvSpPr txBox="1"/>
            <p:nvPr/>
          </p:nvSpPr>
          <p:spPr>
            <a:xfrm>
              <a:off x="1297503" y="7222035"/>
              <a:ext cx="5111358" cy="989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792">
                <a:spcBef>
                  <a:spcPts val="1000"/>
                </a:spcBef>
              </a:pPr>
              <a:r>
                <a:rPr lang="en-US" sz="1400" b="1" dirty="0">
                  <a:solidFill>
                    <a:srgbClr val="FFFFFF"/>
                  </a:solidFill>
                  <a:latin typeface="IBM Plex Sans Light"/>
                </a:rPr>
                <a:t>Train, validate, tune and deploy AI models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52940E-0CB2-77BB-64A2-C105CC631A1C}"/>
                </a:ext>
              </a:extLst>
            </p:cNvPr>
            <p:cNvSpPr txBox="1"/>
            <p:nvPr/>
          </p:nvSpPr>
          <p:spPr>
            <a:xfrm>
              <a:off x="16574189" y="7084778"/>
              <a:ext cx="6014360" cy="1397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792">
                <a:spcBef>
                  <a:spcPts val="1000"/>
                </a:spcBef>
              </a:pPr>
              <a:r>
                <a:rPr lang="en-US" sz="1400" b="1" dirty="0">
                  <a:solidFill>
                    <a:srgbClr val="FFFFFF"/>
                  </a:solidFill>
                  <a:latin typeface="IBM Plex Sans Light"/>
                </a:rPr>
                <a:t>Administer responsible, transparent and explainable data and AI workflows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070742-1970-73FC-7296-1F943F084296}"/>
                </a:ext>
              </a:extLst>
            </p:cNvPr>
            <p:cNvSpPr txBox="1"/>
            <p:nvPr/>
          </p:nvSpPr>
          <p:spPr>
            <a:xfrm>
              <a:off x="1846404" y="5388089"/>
              <a:ext cx="5895976" cy="914400"/>
            </a:xfrm>
            <a:prstGeom prst="rect">
              <a:avLst/>
            </a:prstGeom>
            <a:solidFill>
              <a:srgbClr val="001D6C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rtlCol="0">
              <a:noAutofit/>
            </a:bodyPr>
            <a:lstStyle/>
            <a:p>
              <a:pPr defTabSz="914378">
                <a:spcBef>
                  <a:spcPts val="1088"/>
                </a:spcBef>
                <a:buSzPct val="100000"/>
              </a:pPr>
              <a:r>
                <a:rPr lang="en-US" sz="2400" b="1" kern="0" dirty="0" err="1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watson</a:t>
              </a:r>
              <a:r>
                <a:rPr lang="en-US" sz="2400" b="1" kern="0" dirty="0" err="1">
                  <a:solidFill>
                    <a:srgbClr val="33B1FF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x</a:t>
              </a:r>
              <a:r>
                <a:rPr lang="en-US" sz="2400" b="1" kern="0" dirty="0" err="1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.ai</a:t>
              </a:r>
              <a:endParaRPr lang="en-US" sz="2400" b="1" kern="0" dirty="0">
                <a:solidFill>
                  <a:schemeClr val="bg1"/>
                </a:solidFill>
                <a:latin typeface="IBM Plex Sans SemiBold" panose="020B0503050203000203" pitchFamily="34" charset="0"/>
                <a:ea typeface="+mj-ea"/>
                <a:cs typeface="+mj-cs"/>
                <a:sym typeface="IBM Plex Sans Ligh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887A2A-EB83-B667-C062-BD92ADAABBEB}"/>
                </a:ext>
              </a:extLst>
            </p:cNvPr>
            <p:cNvSpPr txBox="1"/>
            <p:nvPr/>
          </p:nvSpPr>
          <p:spPr>
            <a:xfrm>
              <a:off x="8528166" y="5388087"/>
              <a:ext cx="6183049" cy="914400"/>
            </a:xfrm>
            <a:prstGeom prst="rect">
              <a:avLst/>
            </a:prstGeom>
            <a:solidFill>
              <a:srgbClr val="001D6C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rtlCol="0">
              <a:noAutofit/>
            </a:bodyPr>
            <a:lstStyle/>
            <a:p>
              <a:pPr defTabSz="914378">
                <a:spcBef>
                  <a:spcPts val="1088"/>
                </a:spcBef>
                <a:buSzPct val="100000"/>
              </a:pPr>
              <a:r>
                <a:rPr lang="en-US" sz="2400" b="1" kern="0" dirty="0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watson</a:t>
              </a:r>
              <a:r>
                <a:rPr lang="en-US" sz="2400" b="1" kern="0" dirty="0">
                  <a:solidFill>
                    <a:srgbClr val="33B1FF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x</a:t>
              </a:r>
              <a:r>
                <a:rPr lang="en-US" sz="2400" b="1" kern="0" dirty="0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.data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5693BE-9A79-889B-5CF9-24099E2A5DF0}"/>
                </a:ext>
              </a:extLst>
            </p:cNvPr>
            <p:cNvSpPr txBox="1"/>
            <p:nvPr/>
          </p:nvSpPr>
          <p:spPr>
            <a:xfrm>
              <a:off x="15497000" y="5295085"/>
              <a:ext cx="7728206" cy="914400"/>
            </a:xfrm>
            <a:prstGeom prst="rect">
              <a:avLst/>
            </a:prstGeom>
            <a:solidFill>
              <a:srgbClr val="001D6C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rtlCol="0">
              <a:noAutofit/>
            </a:bodyPr>
            <a:lstStyle/>
            <a:p>
              <a:pPr defTabSz="914378">
                <a:spcBef>
                  <a:spcPts val="1088"/>
                </a:spcBef>
                <a:buSzPct val="100000"/>
              </a:pPr>
              <a:r>
                <a:rPr lang="en-US" sz="2400" b="1" kern="0" dirty="0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watson</a:t>
              </a:r>
              <a:r>
                <a:rPr lang="en-US" sz="2400" b="1" kern="0" dirty="0">
                  <a:solidFill>
                    <a:srgbClr val="33B1FF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x</a:t>
              </a:r>
              <a:r>
                <a:rPr lang="en-US" sz="2400" b="1" kern="0" dirty="0">
                  <a:solidFill>
                    <a:schemeClr val="bg1"/>
                  </a:solidFill>
                  <a:latin typeface="IBM Plex Sans SemiBold" panose="020B0503050203000203" pitchFamily="34" charset="0"/>
                  <a:ea typeface="+mj-ea"/>
                  <a:cs typeface="+mj-cs"/>
                  <a:sym typeface="IBM Plex Sans Light"/>
                </a:rPr>
                <a:t>.governance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114E64-4CD8-DE82-53E8-1BF576039E80}"/>
              </a:ext>
            </a:extLst>
          </p:cNvPr>
          <p:cNvSpPr txBox="1"/>
          <p:nvPr/>
        </p:nvSpPr>
        <p:spPr>
          <a:xfrm>
            <a:off x="107504" y="4252969"/>
            <a:ext cx="48798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next generation enterprise studio for AI builders to train, validate, tune and deploy both traditional ML and new generative AI capabilities, powered by foundation models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40AE5B-4C8C-79F3-AE50-24A42B0D9809}"/>
              </a:ext>
            </a:extLst>
          </p:cNvPr>
          <p:cNvGrpSpPr/>
          <p:nvPr/>
        </p:nvGrpSpPr>
        <p:grpSpPr>
          <a:xfrm>
            <a:off x="107503" y="1705372"/>
            <a:ext cx="4879863" cy="3770769"/>
            <a:chOff x="107503" y="1705372"/>
            <a:chExt cx="4879863" cy="377076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5C1D5C-7C6E-9652-82C2-FE161787CC06}"/>
                </a:ext>
              </a:extLst>
            </p:cNvPr>
            <p:cNvGrpSpPr/>
            <p:nvPr/>
          </p:nvGrpSpPr>
          <p:grpSpPr>
            <a:xfrm>
              <a:off x="107503" y="3505572"/>
              <a:ext cx="4879863" cy="1970569"/>
              <a:chOff x="107503" y="3505572"/>
              <a:chExt cx="4879863" cy="197056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A48F5F6-85AE-459E-317C-16619F915123}"/>
                  </a:ext>
                </a:extLst>
              </p:cNvPr>
              <p:cNvSpPr/>
              <p:nvPr/>
            </p:nvSpPr>
            <p:spPr>
              <a:xfrm>
                <a:off x="107503" y="4275812"/>
                <a:ext cx="4879863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383847-6D1D-733F-5733-082377C7E3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03648" y="3505572"/>
                <a:ext cx="0" cy="792028"/>
              </a:xfrm>
              <a:prstGeom prst="lin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DAA44B-169C-0E6B-1AE8-637FBEE42583}"/>
                </a:ext>
              </a:extLst>
            </p:cNvPr>
            <p:cNvSpPr/>
            <p:nvPr/>
          </p:nvSpPr>
          <p:spPr>
            <a:xfrm>
              <a:off x="265532" y="1705372"/>
              <a:ext cx="2154994" cy="1800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4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F86144-C9CC-A6FA-22A0-ACC04E464A8A}"/>
              </a:ext>
            </a:extLst>
          </p:cNvPr>
          <p:cNvSpPr txBox="1"/>
          <p:nvPr/>
        </p:nvSpPr>
        <p:spPr>
          <a:xfrm>
            <a:off x="251520" y="1273324"/>
            <a:ext cx="87849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Visual Modelling - </a:t>
            </a:r>
            <a:r>
              <a:rPr lang="en-GB" sz="1600" dirty="0"/>
              <a:t>With easy-to-use workflows, you can combine visual data science with open-source libraries and notebook-based interfaces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AutoAI</a:t>
            </a:r>
            <a:r>
              <a:rPr lang="en-GB" b="1" dirty="0"/>
              <a:t> – </a:t>
            </a:r>
            <a:r>
              <a:rPr lang="en-GB" dirty="0"/>
              <a:t>A</a:t>
            </a:r>
            <a:r>
              <a:rPr lang="en-GB" sz="1600" dirty="0"/>
              <a:t>utomate the model-building process including data preparation, model development, feature engineering and parameter optimization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MLOPs Pipelines </a:t>
            </a:r>
            <a:r>
              <a:rPr lang="en-GB" sz="1600" dirty="0"/>
              <a:t>- Create automated pipelines. Single collaborative studio for data scientists to build, train, and deploy machine learning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Decision optimization</a:t>
            </a:r>
            <a:r>
              <a:rPr lang="en-GB" sz="1600" b="0" i="0" dirty="0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 - </a:t>
            </a:r>
            <a:r>
              <a:rPr lang="en-GB" sz="1600" dirty="0"/>
              <a:t>streamline the selection and deployment of optimization models including dashboards creation and sharing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</a:rPr>
              <a:t>Generative AI </a:t>
            </a:r>
            <a:r>
              <a:rPr lang="en-GB" sz="1600" dirty="0"/>
              <a:t>– Work with Foundation Models and Prompt Lab on a range of Natural Language Processing (NLP) type tasks including question answering, content generation and summarization, text classification and extraction.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00417-1280-D211-4F6C-69D983DB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81236"/>
            <a:ext cx="8856984" cy="89408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IBM Plex Sans SemiBold" panose="020B0503050203000203" pitchFamily="34" charset="0"/>
              </a:rPr>
              <a:t>Watson</a:t>
            </a:r>
            <a:r>
              <a:rPr lang="en-US" sz="3600" b="1" dirty="0">
                <a:solidFill>
                  <a:srgbClr val="0F62FE"/>
                </a:solidFill>
                <a:latin typeface="IBM Plex Sans SemiBold" panose="020B0503050203000203" pitchFamily="34" charset="0"/>
              </a:rPr>
              <a:t>x</a:t>
            </a:r>
            <a:r>
              <a:rPr lang="en-US" b="1" dirty="0">
                <a:latin typeface="IBM Plex Sans SemiBold" panose="020B0503050203000203" pitchFamily="34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latin typeface="IBM Plex Sans SemiBold" panose="020B0503050203000203" pitchFamily="34" charset="0"/>
              </a:rPr>
              <a:t>ai</a:t>
            </a:r>
            <a:endParaRPr lang="en-GB" sz="3600" dirty="0">
              <a:solidFill>
                <a:srgbClr val="000000"/>
              </a:solidFill>
              <a:latin typeface="IBM Plex Sans SemiBold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3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6AEC19-B6C7-E95C-62DF-BFA693B48B42}"/>
              </a:ext>
            </a:extLst>
          </p:cNvPr>
          <p:cNvSpPr/>
          <p:nvPr/>
        </p:nvSpPr>
        <p:spPr>
          <a:xfrm>
            <a:off x="0" y="409228"/>
            <a:ext cx="9144000" cy="5305772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61097-C462-2AB5-7EA1-D7E95BF2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090006"/>
            <a:ext cx="5904656" cy="1944216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Let’s take a look…</a:t>
            </a:r>
          </a:p>
        </p:txBody>
      </p:sp>
    </p:spTree>
    <p:extLst>
      <p:ext uri="{BB962C8B-B14F-4D97-AF65-F5344CB8AC3E}">
        <p14:creationId xmlns:p14="http://schemas.microsoft.com/office/powerpoint/2010/main" val="205873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2DA2E-756A-D069-E48C-10009CB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236"/>
            <a:ext cx="9144000" cy="4237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56491-37B5-E65A-AF4E-B9CD398C2008}"/>
              </a:ext>
            </a:extLst>
          </p:cNvPr>
          <p:cNvSpPr txBox="1"/>
          <p:nvPr/>
        </p:nvSpPr>
        <p:spPr>
          <a:xfrm>
            <a:off x="107504" y="5049098"/>
            <a:ext cx="360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can try Watson</a:t>
            </a:r>
            <a:r>
              <a:rPr lang="en-GB" dirty="0">
                <a:solidFill>
                  <a:srgbClr val="0070C0"/>
                </a:solidFill>
              </a:rPr>
              <a:t>x</a:t>
            </a:r>
            <a:r>
              <a:rPr lang="en-GB" dirty="0"/>
              <a:t>.ai out for free…</a:t>
            </a:r>
          </a:p>
        </p:txBody>
      </p:sp>
    </p:spTree>
    <p:extLst>
      <p:ext uri="{BB962C8B-B14F-4D97-AF65-F5344CB8AC3E}">
        <p14:creationId xmlns:p14="http://schemas.microsoft.com/office/powerpoint/2010/main" val="3355102141"/>
      </p:ext>
    </p:extLst>
  </p:cSld>
  <p:clrMapOvr>
    <a:masterClrMapping/>
  </p:clrMapOvr>
</p:sld>
</file>

<file path=ppt/theme/theme1.xml><?xml version="1.0" encoding="utf-8"?>
<a:theme xmlns:a="http://schemas.openxmlformats.org/drawingml/2006/main" name="Smart Vision Europe Q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Vision Europe Q Template</Template>
  <TotalTime>4945</TotalTime>
  <Words>743</Words>
  <Application>Microsoft Office PowerPoint</Application>
  <PresentationFormat>On-screen Show (16:10)</PresentationFormat>
  <Paragraphs>102</Paragraphs>
  <Slides>14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</vt:lpstr>
      <vt:lpstr>Calibri</vt:lpstr>
      <vt:lpstr>Century Gothic</vt:lpstr>
      <vt:lpstr>IBM Plex Sans</vt:lpstr>
      <vt:lpstr>IBM Plex Sans Light</vt:lpstr>
      <vt:lpstr>IBM Plex Sans Medium</vt:lpstr>
      <vt:lpstr>IBM Plex Sans SemiBold</vt:lpstr>
      <vt:lpstr>Smart Vision Europe Q Template</vt:lpstr>
      <vt:lpstr>An Overview of IBM Watson Studio</vt:lpstr>
      <vt:lpstr>An Overview of IBM Watson Studio</vt:lpstr>
      <vt:lpstr>FAQ’s</vt:lpstr>
      <vt:lpstr>PowerPoint Presentation</vt:lpstr>
      <vt:lpstr>Watsonx – IBM’s AI &amp; Data Platform     </vt:lpstr>
      <vt:lpstr>Watsonx – IBM’s AI &amp; Data Platform     </vt:lpstr>
      <vt:lpstr>Watsonx.ai</vt:lpstr>
      <vt:lpstr>Let’s take a look…</vt:lpstr>
      <vt:lpstr>PowerPoint Presentation</vt:lpstr>
      <vt:lpstr> IBM is regarded as a leader  in the AI and MLOps market</vt:lpstr>
      <vt:lpstr>PowerPoint Presentation</vt:lpstr>
      <vt:lpstr>Working with Smart Vision Europe</vt:lpstr>
      <vt:lpstr>Working with Smart Vision Europe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Analytics for Retail:  Understanding Customer Behaviour</dc:title>
  <dc:creator>Q</dc:creator>
  <cp:lastModifiedBy>Jarlath</cp:lastModifiedBy>
  <cp:revision>156</cp:revision>
  <dcterms:created xsi:type="dcterms:W3CDTF">2013-07-03T08:22:04Z</dcterms:created>
  <dcterms:modified xsi:type="dcterms:W3CDTF">2023-09-12T13:53:48Z</dcterms:modified>
</cp:coreProperties>
</file>